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62" r:id="rId6"/>
    <p:sldId id="263" r:id="rId7"/>
    <p:sldId id="258" r:id="rId8"/>
    <p:sldId id="259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124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B05B-99AA-4A35-9372-381D421AB5FC}" type="datetimeFigureOut">
              <a:rPr lang="hu-HU" smtClean="0"/>
              <a:t>2019. 01. 05.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ABA2-32FA-4566-A044-BA113A3A000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B05B-99AA-4A35-9372-381D421AB5FC}" type="datetimeFigureOut">
              <a:rPr lang="hu-HU" smtClean="0"/>
              <a:t>2019. 01. 05.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ABA2-32FA-4566-A044-BA113A3A000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B05B-99AA-4A35-9372-381D421AB5FC}" type="datetimeFigureOut">
              <a:rPr lang="hu-HU" smtClean="0"/>
              <a:t>2019. 01. 05.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ABA2-32FA-4566-A044-BA113A3A000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B05B-99AA-4A35-9372-381D421AB5FC}" type="datetimeFigureOut">
              <a:rPr lang="hu-HU" smtClean="0"/>
              <a:t>2019. 01. 05.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ABA2-32FA-4566-A044-BA113A3A000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B05B-99AA-4A35-9372-381D421AB5FC}" type="datetimeFigureOut">
              <a:rPr lang="hu-HU" smtClean="0"/>
              <a:t>2019. 01. 05.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ABA2-32FA-4566-A044-BA113A3A000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B05B-99AA-4A35-9372-381D421AB5FC}" type="datetimeFigureOut">
              <a:rPr lang="hu-HU" smtClean="0"/>
              <a:t>2019. 01. 05.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ABA2-32FA-4566-A044-BA113A3A000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B05B-99AA-4A35-9372-381D421AB5FC}" type="datetimeFigureOut">
              <a:rPr lang="hu-HU" smtClean="0"/>
              <a:t>2019. 01. 05.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ABA2-32FA-4566-A044-BA113A3A000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B05B-99AA-4A35-9372-381D421AB5FC}" type="datetimeFigureOut">
              <a:rPr lang="hu-HU" smtClean="0"/>
              <a:t>2019. 01. 05.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ABA2-32FA-4566-A044-BA113A3A000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B05B-99AA-4A35-9372-381D421AB5FC}" type="datetimeFigureOut">
              <a:rPr lang="hu-HU" smtClean="0"/>
              <a:t>2019. 01. 05.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ABA2-32FA-4566-A044-BA113A3A000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B05B-99AA-4A35-9372-381D421AB5FC}" type="datetimeFigureOut">
              <a:rPr lang="hu-HU" smtClean="0"/>
              <a:t>2019. 01. 05.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ABA2-32FA-4566-A044-BA113A3A000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B05B-99AA-4A35-9372-381D421AB5FC}" type="datetimeFigureOut">
              <a:rPr lang="hu-HU" smtClean="0"/>
              <a:t>2019. 01. 05.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ABA2-32FA-4566-A044-BA113A3A000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FB05B-99AA-4A35-9372-381D421AB5FC}" type="datetimeFigureOut">
              <a:rPr lang="hu-HU" smtClean="0"/>
              <a:t>2019. 01. 05.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DABA2-32FA-4566-A044-BA113A3A0008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u-HU" sz="6000" b="1" dirty="0" smtClean="0">
                <a:solidFill>
                  <a:schemeClr val="accent3">
                    <a:lumMod val="75000"/>
                  </a:schemeClr>
                </a:solidFill>
                <a:latin typeface="Algerian" pitchFamily="82" charset="0"/>
              </a:rPr>
              <a:t/>
            </a:r>
            <a:br>
              <a:rPr lang="hu-HU" sz="6000" b="1" dirty="0" smtClean="0">
                <a:solidFill>
                  <a:schemeClr val="accent3">
                    <a:lumMod val="75000"/>
                  </a:schemeClr>
                </a:solidFill>
                <a:latin typeface="Algerian" pitchFamily="82" charset="0"/>
              </a:rPr>
            </a:br>
            <a:r>
              <a:rPr lang="hu-HU" sz="6000" b="1" dirty="0" smtClean="0">
                <a:solidFill>
                  <a:schemeClr val="accent3">
                    <a:lumMod val="75000"/>
                  </a:schemeClr>
                </a:solidFill>
                <a:latin typeface="Algerian" pitchFamily="82" charset="0"/>
              </a:rPr>
              <a:t/>
            </a:r>
            <a:br>
              <a:rPr lang="hu-HU" sz="6000" b="1" dirty="0" smtClean="0">
                <a:solidFill>
                  <a:schemeClr val="accent3">
                    <a:lumMod val="75000"/>
                  </a:schemeClr>
                </a:solidFill>
                <a:latin typeface="Algerian" pitchFamily="82" charset="0"/>
              </a:rPr>
            </a:br>
            <a:r>
              <a:rPr lang="hu-HU" sz="5400" b="1" dirty="0" smtClean="0">
                <a:solidFill>
                  <a:schemeClr val="accent3">
                    <a:lumMod val="75000"/>
                  </a:schemeClr>
                </a:solidFill>
                <a:latin typeface="Algerian" pitchFamily="82" charset="0"/>
              </a:rPr>
              <a:t>Anyának lenni régen és most – Nehézségek ÜKANYÁINK, </a:t>
            </a:r>
            <a:r>
              <a:rPr lang="hu-HU" sz="5400" b="1" dirty="0" err="1" smtClean="0">
                <a:solidFill>
                  <a:schemeClr val="accent3">
                    <a:lumMod val="75000"/>
                  </a:schemeClr>
                </a:solidFill>
                <a:latin typeface="Algerian" pitchFamily="82" charset="0"/>
              </a:rPr>
              <a:t>nagyanyáink</a:t>
            </a:r>
            <a:r>
              <a:rPr lang="hu-HU" sz="5400" b="1" dirty="0" smtClean="0">
                <a:solidFill>
                  <a:schemeClr val="accent3">
                    <a:lumMod val="75000"/>
                  </a:schemeClr>
                </a:solidFill>
                <a:latin typeface="Algerian" pitchFamily="82" charset="0"/>
              </a:rPr>
              <a:t>,</a:t>
            </a:r>
            <a:br>
              <a:rPr lang="hu-HU" sz="5400" b="1" dirty="0" smtClean="0">
                <a:solidFill>
                  <a:schemeClr val="accent3">
                    <a:lumMod val="75000"/>
                  </a:schemeClr>
                </a:solidFill>
                <a:latin typeface="Algerian" pitchFamily="82" charset="0"/>
              </a:rPr>
            </a:br>
            <a:r>
              <a:rPr lang="hu-HU" sz="5400" b="1" dirty="0" smtClean="0">
                <a:solidFill>
                  <a:schemeClr val="accent3">
                    <a:lumMod val="75000"/>
                  </a:schemeClr>
                </a:solidFill>
                <a:latin typeface="Algerian" pitchFamily="82" charset="0"/>
              </a:rPr>
              <a:t>ANYÁINK és a mi korunkban </a:t>
            </a:r>
            <a:br>
              <a:rPr lang="hu-HU" sz="5400" b="1" dirty="0" smtClean="0">
                <a:solidFill>
                  <a:schemeClr val="accent3">
                    <a:lumMod val="75000"/>
                  </a:schemeClr>
                </a:solidFill>
                <a:latin typeface="Algerian" pitchFamily="82" charset="0"/>
              </a:rPr>
            </a:br>
            <a:endParaRPr lang="hu-HU" sz="5400" dirty="0">
              <a:solidFill>
                <a:schemeClr val="accent3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endParaRPr lang="hu-HU" dirty="0" smtClean="0"/>
          </a:p>
          <a:p>
            <a:r>
              <a:rPr lang="hu-HU" dirty="0" smtClean="0"/>
              <a:t>Könnyítésként akadt időnként segítség az eggyel idősebb generációtól,akik leginkább a gyerekekre vigyáztak.</a:t>
            </a:r>
          </a:p>
          <a:p>
            <a:endParaRPr lang="hu-HU" dirty="0"/>
          </a:p>
          <a:p>
            <a:r>
              <a:rPr lang="hu-HU" dirty="0" smtClean="0"/>
              <a:t> Pedig a nagymamáink anyái –régi családi anekdoták szerint – kaptak mindent: verést, sok gyerek ellátása mellett napszámos munkát, kőkemény férji szigort. 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mi szüleink generációja vagy bölcsődében volt, amíg az anyukájuk dolgozott, vagy mehetett ki már totyogóként „segíteni” a kerti munkában, vagy a határba .</a:t>
            </a:r>
          </a:p>
          <a:p>
            <a:endParaRPr lang="hu-HU" dirty="0"/>
          </a:p>
        </p:txBody>
      </p:sp>
      <p:pic>
        <p:nvPicPr>
          <p:cNvPr id="4" name="Kép 3" descr="amck_10_olvasokonyv_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3571876"/>
            <a:ext cx="4314825" cy="3076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Anyukák egyedül küszködtek?</a:t>
            </a:r>
            <a:endParaRPr lang="hu-HU" dirty="0" smtClean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/>
              <a:t>A nagyszülők,ha  még aktív dolgozók voltak, nem tudtak mindig jelen lenni abban az időszakban, amikor anyuka egyedül „küszködött” a gyerekekkel. (Árnyékként mégis segítettek.)</a:t>
            </a:r>
          </a:p>
          <a:p>
            <a:r>
              <a:rPr lang="hu-HU" dirty="0" smtClean="0"/>
              <a:t> Cserébe a fiatal család a  nagyszülői házban lakott néhány évig, amíg a szülők tudtak elég pénzt gyűjteni saját házra.</a:t>
            </a:r>
          </a:p>
          <a:p>
            <a:endParaRPr lang="hu-HU" dirty="0"/>
          </a:p>
          <a:p>
            <a:r>
              <a:rPr lang="hu-HU" dirty="0" smtClean="0"/>
              <a:t>EZ NAGY-NAGY SEGÍTSÉG VOLT MÉGIS!!!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Amikor a család elköltözött a nagyszülőktől…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…. a korábbi együttéléssel járó kényelem (meleg étel, háztartási munkák felosztása) is megszűnt. </a:t>
            </a:r>
            <a:endParaRPr lang="hu-HU" dirty="0"/>
          </a:p>
        </p:txBody>
      </p:sp>
      <p:pic>
        <p:nvPicPr>
          <p:cNvPr id="4" name="Kép 3" descr="lagoshousewife-daily-rout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1722" y="2714620"/>
            <a:ext cx="5163578" cy="4143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r>
              <a:rPr lang="hu-HU" dirty="0" smtClean="0"/>
              <a:t>Vagyis rászakadt az anyukákra az első önálló háztartás, egy félig berendezett ház, és a nagymama 12.00-as  ebédjeinek emléke, úgy, hogy nem volt autója, és buszra kellett szállnia  (egy-két-három gyerekkel) vagy gyalogolnia kellett,</a:t>
            </a:r>
          </a:p>
          <a:p>
            <a:pPr>
              <a:buNone/>
            </a:pPr>
            <a:r>
              <a:rPr lang="hu-HU" dirty="0"/>
              <a:t> </a:t>
            </a:r>
            <a:r>
              <a:rPr lang="hu-HU" dirty="0" smtClean="0"/>
              <a:t>    ha el akart</a:t>
            </a:r>
          </a:p>
          <a:p>
            <a:pPr>
              <a:buNone/>
            </a:pPr>
            <a:r>
              <a:rPr lang="hu-HU" dirty="0"/>
              <a:t> </a:t>
            </a:r>
            <a:r>
              <a:rPr lang="hu-HU" dirty="0" smtClean="0"/>
              <a:t>   jutni a boltba.</a:t>
            </a:r>
            <a:endParaRPr lang="hu-HU" dirty="0"/>
          </a:p>
        </p:txBody>
      </p:sp>
      <p:pic>
        <p:nvPicPr>
          <p:cNvPr id="21506" name="Picture 2" descr="Képtalálat a következőre: „anya háztartás kép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8582" y="2714621"/>
            <a:ext cx="2837930" cy="4143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És akkor még nem lehetett félúton feladni, és rendelni a futártól ebédet…</a:t>
            </a:r>
          </a:p>
          <a:p>
            <a:endParaRPr lang="hu-HU" dirty="0"/>
          </a:p>
        </p:txBody>
      </p:sp>
      <p:pic>
        <p:nvPicPr>
          <p:cNvPr id="4" name="Kép 3" descr="carryout-courier-squarelogo-146970821975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2857472"/>
            <a:ext cx="4000528" cy="4000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MAGÁNYOSAK VOLTAK-E AKKOR AZ ANYÁK?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600" dirty="0"/>
              <a:t>S</a:t>
            </a:r>
            <a:r>
              <a:rPr lang="hu-HU" sz="3600" dirty="0" smtClean="0"/>
              <a:t>okat tettek a saját anyai elmagányosodásuk ellen:</a:t>
            </a:r>
          </a:p>
          <a:p>
            <a:r>
              <a:rPr lang="hu-HU" sz="3600" dirty="0" smtClean="0"/>
              <a:t>Vagy a testvérrel, vagy  a legjobb barátnőjével, baráttal kitalálták, hogy mennyire praktikus lenne két szomszédos telket megvenni, és ikerházat építeni rá. </a:t>
            </a:r>
            <a:endParaRPr lang="hu-H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r>
              <a:rPr lang="hu-HU" dirty="0" smtClean="0"/>
              <a:t>Ez nemcsak a házépítés szempontjából volt szuper ötlet, de azt is megnyerték ezzel, hogy:</a:t>
            </a:r>
          </a:p>
          <a:p>
            <a:r>
              <a:rPr lang="hu-HU" dirty="0" smtClean="0"/>
              <a:t> egymásnak mindig tudtak segíteni, ha kellett, </a:t>
            </a:r>
          </a:p>
          <a:p>
            <a:r>
              <a:rPr lang="hu-HU" dirty="0" smtClean="0"/>
              <a:t>vigyáztak egymás gyerekeire,</a:t>
            </a:r>
          </a:p>
          <a:p>
            <a:r>
              <a:rPr lang="hu-HU" dirty="0" smtClean="0"/>
              <a:t> átadták a frissen</a:t>
            </a:r>
          </a:p>
          <a:p>
            <a:pPr>
              <a:buNone/>
            </a:pPr>
            <a:r>
              <a:rPr lang="hu-HU" dirty="0"/>
              <a:t> </a:t>
            </a:r>
            <a:r>
              <a:rPr lang="hu-HU" dirty="0" smtClean="0"/>
              <a:t>    készült ebédet…</a:t>
            </a:r>
          </a:p>
          <a:p>
            <a:pPr>
              <a:buNone/>
            </a:pPr>
            <a:r>
              <a:rPr lang="hu-HU" dirty="0"/>
              <a:t> </a:t>
            </a:r>
            <a:r>
              <a:rPr lang="hu-HU" dirty="0" smtClean="0"/>
              <a:t>  …vagy közösen főztek,</a:t>
            </a:r>
          </a:p>
          <a:p>
            <a:pPr>
              <a:buNone/>
            </a:pPr>
            <a:r>
              <a:rPr lang="hu-HU" dirty="0" smtClean="0"/>
              <a:t>       sütöttek…</a:t>
            </a:r>
          </a:p>
          <a:p>
            <a:pPr>
              <a:buNone/>
            </a:pPr>
            <a:r>
              <a:rPr lang="hu-HU" dirty="0"/>
              <a:t> </a:t>
            </a:r>
            <a:endParaRPr lang="hu-HU" dirty="0" smtClean="0"/>
          </a:p>
        </p:txBody>
      </p:sp>
      <p:pic>
        <p:nvPicPr>
          <p:cNvPr id="4" name="Tartalom helye 3" descr="retro-1291738_960_7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30" y="2988442"/>
            <a:ext cx="4643470" cy="3869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40180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500034" y="500042"/>
            <a:ext cx="635796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 smtClean="0"/>
              <a:t> és ami a legfontosabb: szinte mindig volt ott egy másik felnőtt, akivel lehetett három értelmes szót váltani.( Ez különösen azért volt hasznos, mert a nyolcvanas évek végén a </a:t>
            </a:r>
          </a:p>
          <a:p>
            <a:r>
              <a:rPr lang="hu-HU" sz="3200" dirty="0" smtClean="0"/>
              <a:t>telefon </a:t>
            </a:r>
          </a:p>
          <a:p>
            <a:r>
              <a:rPr lang="hu-HU" sz="3200" dirty="0" smtClean="0"/>
              <a:t>volt olyan </a:t>
            </a:r>
          </a:p>
          <a:p>
            <a:r>
              <a:rPr lang="hu-HU" sz="3200" dirty="0" smtClean="0"/>
              <a:t>„markánsan „</a:t>
            </a:r>
          </a:p>
          <a:p>
            <a:r>
              <a:rPr lang="hu-HU" sz="3200" dirty="0" smtClean="0"/>
              <a:t> jelen, </a:t>
            </a:r>
          </a:p>
          <a:p>
            <a:r>
              <a:rPr lang="hu-HU" sz="3200" dirty="0" smtClean="0"/>
              <a:t>most.</a:t>
            </a:r>
            <a:endParaRPr lang="hu-HU" sz="3200" dirty="0"/>
          </a:p>
        </p:txBody>
      </p:sp>
      <p:pic>
        <p:nvPicPr>
          <p:cNvPr id="7" name="Tartalom helye 6" descr="femme_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4876" y="3239363"/>
            <a:ext cx="3643338" cy="36186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pPr>
              <a:buNone/>
            </a:pPr>
            <a:r>
              <a:rPr lang="hu-HU" dirty="0" smtClean="0"/>
              <a:t>A legtöbb anyuka ekkor  tényleg teljesen egyedül vitte a háztartást, a gyermeknevelést, az apukák pedig vagy nem tudták, hogy nekik is be kellene kapcsolódni az egész pici gyerekeik életébe, vagy éppen úgynevezett „maszekolással” próbálták meg összegyűjteni elég pénzt egy kényelmesebb életre.</a:t>
            </a:r>
            <a:endParaRPr lang="hu-HU" dirty="0"/>
          </a:p>
        </p:txBody>
      </p:sp>
      <p:pic>
        <p:nvPicPr>
          <p:cNvPr id="4" name="Kép 3" descr="edu_adil_freetime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4260344"/>
            <a:ext cx="2597656" cy="2597656"/>
          </a:xfrm>
          <a:prstGeom prst="rect">
            <a:avLst/>
          </a:prstGeom>
        </p:spPr>
      </p:pic>
      <p:pic>
        <p:nvPicPr>
          <p:cNvPr id="5" name="Kép 4" descr="c1956a2937a4e0f179decaba2cafeb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392" y="4286256"/>
            <a:ext cx="3418474" cy="2571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r>
              <a:rPr lang="hu-HU" dirty="0"/>
              <a:t>„Nagyanyáink nem sokat meditáltak azon, hogy anyák lesznek-e vagy sem, tették azt, amit </a:t>
            </a:r>
            <a:r>
              <a:rPr lang="hu-HU" dirty="0" smtClean="0"/>
              <a:t>elvártak tőlük</a:t>
            </a:r>
            <a:r>
              <a:rPr lang="hu-HU" dirty="0"/>
              <a:t>. Huszonéves korig </a:t>
            </a:r>
            <a:r>
              <a:rPr lang="hu-HU" dirty="0" smtClean="0"/>
              <a:t>feleségnek </a:t>
            </a:r>
            <a:r>
              <a:rPr lang="hu-HU" dirty="0"/>
              <a:t>és anyának illett/kellett lenni, hogy ne nézzék ki az embert </a:t>
            </a:r>
            <a:r>
              <a:rPr lang="hu-HU" dirty="0" smtClean="0"/>
              <a:t>a társadalomból.”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6" name="Kép 5" descr="009_szines_tablak_clip_image002_00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857496"/>
            <a:ext cx="6626192" cy="37457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AZÉRT MINNDEZ ÖSSZETETT KÉRDÉS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GYERMEKNEVELÉSBEN ÉS AZ ANYA SZEREP KITELJESEDÉSÉBEN a  család és barátok szerepe tagadhatatlan.</a:t>
            </a:r>
            <a:endParaRPr lang="hu-HU" dirty="0"/>
          </a:p>
        </p:txBody>
      </p:sp>
      <p:pic>
        <p:nvPicPr>
          <p:cNvPr id="4" name="Kép 3" descr="a-csalad-mindenek-elott-normal85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3410540"/>
            <a:ext cx="4857784" cy="3447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 </a:t>
            </a:r>
            <a:r>
              <a:rPr lang="hu-HU" dirty="0"/>
              <a:t>A</a:t>
            </a:r>
            <a:r>
              <a:rPr lang="hu-HU" dirty="0" smtClean="0"/>
              <a:t>z első és legfontosabb támaszunknak, a férjnek kell lenni</a:t>
            </a:r>
            <a:endParaRPr lang="hu-HU" dirty="0"/>
          </a:p>
        </p:txBody>
      </p:sp>
      <p:pic>
        <p:nvPicPr>
          <p:cNvPr id="4" name="Tartalom helye 3" descr="20151007egy-ferj-tobb-feleseg-tucatnyi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643050"/>
            <a:ext cx="3284010" cy="4525963"/>
          </a:xfrm>
        </p:spPr>
      </p:pic>
      <p:pic>
        <p:nvPicPr>
          <p:cNvPr id="5" name="Kép 4" descr="depositphotos_182564616-stock-photo-the-husband-helps-his-wif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4463" y="2214554"/>
            <a:ext cx="5019537" cy="3664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r>
              <a:rPr lang="hu-HU" dirty="0" smtClean="0"/>
              <a:t>Ez sajnos  még nem így van minden családban, de már haladunk afelé, hogy a modern apák otthoni szerepe egyre jelentősebb legyen. </a:t>
            </a:r>
          </a:p>
          <a:p>
            <a:endParaRPr lang="hu-HU" dirty="0"/>
          </a:p>
        </p:txBody>
      </p:sp>
      <p:pic>
        <p:nvPicPr>
          <p:cNvPr id="4" name="Kép 3" descr="b2327dd3a927bcdc19ab182014b576a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714620"/>
            <a:ext cx="6500826" cy="3656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Szerencsére sok családban teljes egyenlőség van, ez a gyakorlatban például azzal jár, hogy törekszenek az egyforma mennyiségű pihenőidőre.  </a:t>
            </a:r>
            <a:r>
              <a:rPr lang="hu-HU" b="1" dirty="0" smtClean="0">
                <a:solidFill>
                  <a:srgbClr val="FF0000"/>
                </a:solidFill>
              </a:rPr>
              <a:t>(ÉN- IDŐ)</a:t>
            </a:r>
          </a:p>
          <a:p>
            <a:endParaRPr lang="hu-HU" dirty="0"/>
          </a:p>
        </p:txBody>
      </p:sp>
      <p:pic>
        <p:nvPicPr>
          <p:cNvPr id="4" name="Kép 3" descr="web_logo_492px-300x2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3332058"/>
            <a:ext cx="4786346" cy="3525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Virtuális segítség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</a:t>
            </a:r>
            <a:r>
              <a:rPr lang="hu-HU" dirty="0" smtClean="0"/>
              <a:t>ommunikációs csatornák. (Nem helyettesíti a személyes beszélgetéseket,.)</a:t>
            </a:r>
          </a:p>
          <a:p>
            <a:r>
              <a:rPr lang="hu-HU" dirty="0" smtClean="0"/>
              <a:t>családi és baráti </a:t>
            </a:r>
            <a:r>
              <a:rPr lang="hu-HU" dirty="0" err="1" smtClean="0"/>
              <a:t>csetelések</a:t>
            </a:r>
            <a:r>
              <a:rPr lang="hu-HU" dirty="0" smtClean="0"/>
              <a:t>,</a:t>
            </a:r>
          </a:p>
          <a:p>
            <a:r>
              <a:rPr lang="hu-HU" dirty="0" smtClean="0"/>
              <a:t> hosszas telefonbeszélgetések </a:t>
            </a:r>
          </a:p>
          <a:p>
            <a:r>
              <a:rPr lang="hu-HU" dirty="0" smtClean="0"/>
              <a:t>és a közösségi média nézegetése</a:t>
            </a:r>
            <a:endParaRPr lang="hu-HU" dirty="0"/>
          </a:p>
        </p:txBody>
      </p:sp>
      <p:pic>
        <p:nvPicPr>
          <p:cNvPr id="4" name="Kép 3" descr="hands-1167617_6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4488491"/>
            <a:ext cx="4143404" cy="2369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Tudatos nagyszülők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/>
          </a:bodyPr>
          <a:lstStyle/>
          <a:p>
            <a:r>
              <a:rPr lang="hu-HU" dirty="0" smtClean="0"/>
              <a:t>Manapság vannak már olyan tudatos nagyszülők, akik megbántódnak, ha hetente legalább egyszer nem találkozhatnak az unokákkal. És ezt még az </a:t>
            </a:r>
          </a:p>
          <a:p>
            <a:pPr>
              <a:buNone/>
            </a:pPr>
            <a:r>
              <a:rPr lang="hu-HU" dirty="0"/>
              <a:t> </a:t>
            </a:r>
            <a:r>
              <a:rPr lang="hu-HU" dirty="0" smtClean="0"/>
              <a:t>   sem befolyásolja,</a:t>
            </a:r>
          </a:p>
          <a:p>
            <a:pPr>
              <a:buNone/>
            </a:pPr>
            <a:r>
              <a:rPr lang="hu-HU" dirty="0"/>
              <a:t> </a:t>
            </a:r>
            <a:r>
              <a:rPr lang="hu-HU" dirty="0" smtClean="0"/>
              <a:t>  hogy ugyanúgy dolgoznak.</a:t>
            </a:r>
          </a:p>
          <a:p>
            <a:endParaRPr lang="hu-HU" dirty="0"/>
          </a:p>
        </p:txBody>
      </p:sp>
      <p:pic>
        <p:nvPicPr>
          <p:cNvPr id="4" name="Kép 3" descr="5661321_stock-vector-vector-illustration-of-grandparents-and-their-grandchildr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3148851"/>
            <a:ext cx="2837499" cy="3709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 ha  a gyerekek már kicsit nagyobbak, minden fél részéről boldog a találkozásuk, így ez az édesanyáknak anyai szabadidőt jelent.</a:t>
            </a:r>
          </a:p>
          <a:p>
            <a:endParaRPr lang="hu-HU" dirty="0"/>
          </a:p>
        </p:txBody>
      </p:sp>
      <p:pic>
        <p:nvPicPr>
          <p:cNvPr id="4" name="Kép 3" descr="Egeszseges_nagyszulokkel_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3429000"/>
            <a:ext cx="6072198" cy="317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Fizetett segítség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mai anyák egyik nagy lehetősége az életük könnyebbé tételére a „fizetett” segítség – és itt most nem csupán a konkrét segítő emberekre (takarítónő, bébiszitter) gondolok, bár az ő létük és munkájuk is nagyon jól tehermentesíthet egy anyukát…</a:t>
            </a:r>
            <a:endParaRPr lang="hu-HU" dirty="0"/>
          </a:p>
        </p:txBody>
      </p:sp>
      <p:pic>
        <p:nvPicPr>
          <p:cNvPr id="4" name="Kép 3" descr="3222359_stock-photo-babysit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4567230"/>
            <a:ext cx="3436155" cy="2290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r>
              <a:rPr lang="hu-HU" dirty="0" smtClean="0"/>
              <a:t>…hanem arra, hogy a legtöbb helyen lehet ételt rendelni, fagyasztott és félkész ennivalókat vásárolni, családi napközizni, játszóházba menni, a gyerekek korának megfelelő mesét nézni – vagyis…</a:t>
            </a:r>
            <a:endParaRPr lang="hu-HU" dirty="0"/>
          </a:p>
        </p:txBody>
      </p:sp>
      <p:pic>
        <p:nvPicPr>
          <p:cNvPr id="4" name="Kép 3" descr="mom_jatszohaz_MG_6456-1024x68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2973601"/>
            <a:ext cx="5823754" cy="3884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…sokkal több olyan lehetőség van, ami egy fáradt, küszködő anyukának könnyebbé teszi a hétköznapokat, és közben valószínűleg a gyerekeknek sem okoz komolyabb kárt.</a:t>
            </a:r>
            <a:endParaRPr lang="hu-HU" dirty="0"/>
          </a:p>
        </p:txBody>
      </p:sp>
      <p:pic>
        <p:nvPicPr>
          <p:cNvPr id="4" name="Kép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3729016"/>
            <a:ext cx="3286148" cy="3128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hagyományos női szerepek: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>
              <a:buNone/>
            </a:pPr>
            <a:r>
              <a:rPr lang="hu-HU" dirty="0" smtClean="0"/>
              <a:t>                                   Anya</a:t>
            </a:r>
            <a:endParaRPr lang="hu-HU" dirty="0"/>
          </a:p>
          <a:p>
            <a:r>
              <a:rPr lang="hu-HU" dirty="0"/>
              <a:t>– aki otthon marad a közösen vállalt gyerekekkel (eléggé alulértékelt „státusz”, mivel </a:t>
            </a:r>
            <a:r>
              <a:rPr lang="hu-HU" dirty="0" smtClean="0"/>
              <a:t>nem termel </a:t>
            </a:r>
            <a:r>
              <a:rPr lang="hu-HU" dirty="0"/>
              <a:t>új értéket, csupán a családi élet folyamatosságát tartja fenn)</a:t>
            </a:r>
          </a:p>
          <a:p>
            <a:endParaRPr lang="hu-HU" dirty="0"/>
          </a:p>
        </p:txBody>
      </p:sp>
      <p:pic>
        <p:nvPicPr>
          <p:cNvPr id="4" name="Kép 3" descr="bolcső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3879482"/>
            <a:ext cx="3000396" cy="2978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r>
              <a:rPr lang="hu-HU" dirty="0"/>
              <a:t>S</a:t>
            </a:r>
            <a:r>
              <a:rPr lang="hu-HU" dirty="0" smtClean="0"/>
              <a:t>okszor ezek miatt nem </a:t>
            </a:r>
            <a:r>
              <a:rPr lang="hu-HU" dirty="0" err="1" smtClean="0"/>
              <a:t>érzzük</a:t>
            </a:r>
            <a:r>
              <a:rPr lang="hu-HU" dirty="0" smtClean="0"/>
              <a:t> annyira nehéznek az anyasággal járó „</a:t>
            </a:r>
            <a:r>
              <a:rPr lang="hu-HU" dirty="0" err="1" smtClean="0"/>
              <a:t>kiszolgálószemélyzeti</a:t>
            </a:r>
            <a:r>
              <a:rPr lang="hu-HU" dirty="0" smtClean="0"/>
              <a:t>” státuszt, amit pedig a felmenőink jóval intenzívebben éltek át.</a:t>
            </a:r>
            <a:endParaRPr lang="hu-HU" dirty="0"/>
          </a:p>
        </p:txBody>
      </p:sp>
      <p:pic>
        <p:nvPicPr>
          <p:cNvPr id="4" name="Kép 3" descr="19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2500306"/>
            <a:ext cx="2814641" cy="3944083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 flipH="1">
            <a:off x="6000760" y="3244334"/>
            <a:ext cx="2714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/>
              <a:t>Családi fotó 1905-ből 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r>
              <a:rPr lang="hu-HU" dirty="0" smtClean="0"/>
              <a:t>Ezért kicsit keresgéltem, hogy az 1800-as években hogyan is éltek a családok….</a:t>
            </a:r>
          </a:p>
          <a:p>
            <a:r>
              <a:rPr lang="hu-HU" i="1" dirty="0" smtClean="0"/>
              <a:t>Nagy Czirok László</a:t>
            </a:r>
            <a:r>
              <a:rPr lang="hu-HU" dirty="0" smtClean="0"/>
              <a:t> kiskunhalasi néprajzkutató szerint  vidéken ilyen volt a családi élet:</a:t>
            </a:r>
            <a:endParaRPr lang="hu-HU" dirty="0"/>
          </a:p>
        </p:txBody>
      </p:sp>
      <p:pic>
        <p:nvPicPr>
          <p:cNvPr id="4" name="Kép 3" descr="hulve0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3071810"/>
            <a:ext cx="5292540" cy="3319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Ez volt tehát a helyzet a múlt században a szegényebb rétegeknél: az asszonyok megosztották egymás között a teendőket, valóban nem voltak egyedül kisgyermekesként sem, de…</a:t>
            </a:r>
          </a:p>
          <a:p>
            <a:r>
              <a:rPr lang="hu-HU" dirty="0" smtClean="0"/>
              <a:t>valójában a család férfitagjainak szolgálatában álltak, nem volt beleszólásuk semmibe, még ruhát sem vehettek maguknak.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Egyelőre nem érezhetjük azt, hogy olyan rossz helyzetben vagyunk most ehhez képest, de nézzük a tehetősebb, polgári családokat. </a:t>
            </a:r>
            <a:endParaRPr lang="hu-HU" dirty="0"/>
          </a:p>
        </p:txBody>
      </p:sp>
      <p:pic>
        <p:nvPicPr>
          <p:cNvPr id="4" name="Kép 3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3286124"/>
            <a:ext cx="5225594" cy="3396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Idealizált múlt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Akárhogyan is nézzük, sehol sem látjuk a régmúltban a támogató nagycsaládot és a friss anyukák terheit átvállaló segítők hadát. Nem lehet, hogy ezt csak úgy odaképzeljük az idealizált múltba?</a:t>
            </a:r>
            <a:endParaRPr lang="hu-HU" dirty="0"/>
          </a:p>
        </p:txBody>
      </p:sp>
      <p:pic>
        <p:nvPicPr>
          <p:cNvPr id="4" name="Kép 3" descr="mult_jelen_jovo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3786190"/>
            <a:ext cx="38100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Azt nem vitathatjuk, hogy régen kevesebb döntést kellett meghozni, és dönteni sokszor nehéz, de szerintem más tekintetben nem volt könnyebb a régi anyai szerepkör. </a:t>
            </a:r>
            <a:endParaRPr lang="hu-HU" dirty="0"/>
          </a:p>
        </p:txBody>
      </p:sp>
      <p:pic>
        <p:nvPicPr>
          <p:cNvPr id="4" name="Kép 3" descr="2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3714752"/>
            <a:ext cx="4429156" cy="2952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Ti mit tudtok a saját anyáitok, nagyanyáitok családi szerepéről? </a:t>
            </a:r>
          </a:p>
          <a:p>
            <a:r>
              <a:rPr lang="hu-HU" dirty="0" smtClean="0"/>
              <a:t>Cserélnétek velük? </a:t>
            </a:r>
          </a:p>
          <a:p>
            <a:r>
              <a:rPr lang="hu-HU" dirty="0" smtClean="0"/>
              <a:t>Szerintetek régen könnyebb volt anyának lenni?</a:t>
            </a:r>
          </a:p>
          <a:p>
            <a:endParaRPr lang="hu-HU" dirty="0"/>
          </a:p>
          <a:p>
            <a:r>
              <a:rPr lang="hu-HU" dirty="0" smtClean="0"/>
              <a:t>BESZÉLGESSÜNK!!!!</a:t>
            </a:r>
            <a:endParaRPr lang="hu-HU" dirty="0"/>
          </a:p>
        </p:txBody>
      </p:sp>
      <p:pic>
        <p:nvPicPr>
          <p:cNvPr id="4" name="Kép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3865058"/>
            <a:ext cx="3143272" cy="2992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Nagyon sokszor hallani, hogy „régen az anyáknak sokkal könnyebb volt”, mert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286281"/>
          </a:xfrm>
        </p:spPr>
        <p:txBody>
          <a:bodyPr/>
          <a:lstStyle/>
          <a:p>
            <a:pPr>
              <a:buNone/>
            </a:pPr>
            <a:endParaRPr lang="hu-HU" dirty="0" smtClean="0"/>
          </a:p>
          <a:p>
            <a:r>
              <a:rPr lang="hu-HU" dirty="0" smtClean="0"/>
              <a:t>volt körülöttük támogató nagycsalád,</a:t>
            </a:r>
          </a:p>
          <a:p>
            <a:r>
              <a:rPr lang="hu-HU" dirty="0" smtClean="0"/>
              <a:t>személyzet (társadalmi helyzettől függően)</a:t>
            </a:r>
            <a:endParaRPr lang="hu-HU" dirty="0"/>
          </a:p>
        </p:txBody>
      </p:sp>
      <p:pic>
        <p:nvPicPr>
          <p:cNvPr id="4" name="Kép 3" descr="csalá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857496"/>
            <a:ext cx="6287033" cy="4189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hu-HU" b="1" dirty="0"/>
              <a:t>Feleség</a:t>
            </a:r>
          </a:p>
          <a:p>
            <a:r>
              <a:rPr lang="hu-HU" dirty="0"/>
              <a:t>– aki gondoskodik a férfiről, engedelmes, visszahúzódó, a család szempontjait a saját</a:t>
            </a:r>
          </a:p>
          <a:p>
            <a:pPr>
              <a:buNone/>
            </a:pPr>
            <a:r>
              <a:rPr lang="hu-HU" dirty="0" smtClean="0"/>
              <a:t>    érdekei </a:t>
            </a:r>
            <a:r>
              <a:rPr lang="hu-HU" dirty="0"/>
              <a:t>elé helyezi (léte férjétől függött, nem volt születésszabályozás, se önálló pénzkereseti</a:t>
            </a:r>
          </a:p>
          <a:p>
            <a:pPr>
              <a:buNone/>
            </a:pPr>
            <a:r>
              <a:rPr lang="hu-HU" dirty="0"/>
              <a:t> </a:t>
            </a:r>
            <a:r>
              <a:rPr lang="hu-HU" dirty="0" smtClean="0"/>
              <a:t>   lehetősége</a:t>
            </a:r>
            <a:r>
              <a:rPr lang="hu-HU" dirty="0"/>
              <a:t>, </a:t>
            </a:r>
            <a:endParaRPr lang="hu-HU" dirty="0" smtClean="0"/>
          </a:p>
          <a:p>
            <a:pPr>
              <a:buNone/>
            </a:pPr>
            <a:r>
              <a:rPr lang="hu-HU" dirty="0"/>
              <a:t> </a:t>
            </a:r>
            <a:r>
              <a:rPr lang="hu-HU" dirty="0" smtClean="0"/>
              <a:t>   ügyesen </a:t>
            </a:r>
          </a:p>
          <a:p>
            <a:pPr>
              <a:buNone/>
            </a:pPr>
            <a:r>
              <a:rPr lang="hu-HU" dirty="0" smtClean="0"/>
              <a:t>    őrizhette</a:t>
            </a:r>
          </a:p>
          <a:p>
            <a:pPr>
              <a:buNone/>
            </a:pPr>
            <a:r>
              <a:rPr lang="hu-HU" dirty="0" smtClean="0"/>
              <a:t>     otthon </a:t>
            </a:r>
            <a:r>
              <a:rPr lang="hu-HU" dirty="0"/>
              <a:t>a tűzhely </a:t>
            </a:r>
            <a:endParaRPr lang="hu-HU" dirty="0" smtClean="0"/>
          </a:p>
          <a:p>
            <a:pPr>
              <a:buNone/>
            </a:pPr>
            <a:r>
              <a:rPr lang="hu-HU" dirty="0" smtClean="0"/>
              <a:t>     melegét</a:t>
            </a:r>
            <a:r>
              <a:rPr lang="hu-HU" dirty="0"/>
              <a:t>)</a:t>
            </a:r>
          </a:p>
        </p:txBody>
      </p:sp>
      <p:pic>
        <p:nvPicPr>
          <p:cNvPr id="4" name="Kép 3" descr="jofeleseg1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2654300"/>
            <a:ext cx="4914900" cy="420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Dolgozó nő-anya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r>
              <a:rPr lang="hu-HU" dirty="0" smtClean="0"/>
              <a:t>– </a:t>
            </a:r>
            <a:r>
              <a:rPr lang="hu-HU" dirty="0"/>
              <a:t>a hivatásának élő, szabad akaratából és képességeinek megfelelően munkát </a:t>
            </a:r>
            <a:r>
              <a:rPr lang="hu-HU" dirty="0" smtClean="0"/>
              <a:t>vállaló, közben gyermeket vagy gyermekeket nevelő </a:t>
            </a:r>
            <a:r>
              <a:rPr lang="hu-HU" dirty="0"/>
              <a:t>nő</a:t>
            </a:r>
          </a:p>
          <a:p>
            <a:pPr>
              <a:buNone/>
            </a:pPr>
            <a:r>
              <a:rPr lang="hu-HU" dirty="0" smtClean="0"/>
              <a:t>    (</a:t>
            </a:r>
            <a:r>
              <a:rPr lang="hu-HU" dirty="0"/>
              <a:t>a XX</a:t>
            </a:r>
            <a:r>
              <a:rPr lang="hu-HU" dirty="0" smtClean="0"/>
              <a:t>. És XXI. </a:t>
            </a:r>
            <a:r>
              <a:rPr lang="hu-HU" dirty="0"/>
              <a:t>század társadalmi-gazdasági változásainak </a:t>
            </a:r>
            <a:r>
              <a:rPr lang="hu-HU" dirty="0" smtClean="0"/>
              <a:t>hatása)</a:t>
            </a:r>
            <a:endParaRPr lang="hu-HU" dirty="0"/>
          </a:p>
        </p:txBody>
      </p:sp>
      <p:pic>
        <p:nvPicPr>
          <p:cNvPr id="1026" name="Picture 2" descr="anya_spo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564185"/>
            <a:ext cx="4071966" cy="32938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De biztos, hogy ez így van? Nem idealizáljuk túl a múltat? És ma tényleg egyedül kell küzdenünk? </a:t>
            </a:r>
            <a:endParaRPr lang="hu-HU" dirty="0"/>
          </a:p>
        </p:txBody>
      </p:sp>
      <p:pic>
        <p:nvPicPr>
          <p:cNvPr id="4" name="Kép 3" descr="csalá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3286110"/>
            <a:ext cx="4762520" cy="3571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>Hogyan csinálták anyáink, nagyanyáink?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Általában, a családban, a nagymamáink generációja – a munkahely mellett – a család teljes körű kiszolgálását is egyértelműen „megnyerte”.</a:t>
            </a:r>
            <a:endParaRPr lang="hu-HU" dirty="0"/>
          </a:p>
        </p:txBody>
      </p:sp>
      <p:pic>
        <p:nvPicPr>
          <p:cNvPr id="4" name="Kép 3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3429000"/>
            <a:ext cx="5663993" cy="31718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r>
              <a:rPr lang="hu-HU" dirty="0" smtClean="0"/>
              <a:t>A nőkkel szemben elvárás volt, hogy </a:t>
            </a:r>
            <a:r>
              <a:rPr lang="hu-HU" dirty="0" err="1" smtClean="0"/>
              <a:t>hétvégente</a:t>
            </a:r>
            <a:r>
              <a:rPr lang="hu-HU" dirty="0" smtClean="0"/>
              <a:t> 12.00-kor asztalon legyen a többfogásos ebéd, hét közben hatkor a meleg vacsora, rend és tisztaság legyen – a pihenés legfeljebb mindezek után járt. </a:t>
            </a:r>
            <a:endParaRPr lang="hu-HU" dirty="0"/>
          </a:p>
        </p:txBody>
      </p:sp>
      <p:pic>
        <p:nvPicPr>
          <p:cNvPr id="4" name="Kép 3" descr="19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2801915"/>
            <a:ext cx="5670614" cy="4056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243</TotalTime>
  <Words>1085</Words>
  <Application>Microsoft Office PowerPoint</Application>
  <PresentationFormat>Diavetítés a képernyőre (4:3 oldalarány)</PresentationFormat>
  <Paragraphs>92</Paragraphs>
  <Slides>36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36</vt:i4>
      </vt:variant>
    </vt:vector>
  </HeadingPairs>
  <TitlesOfParts>
    <vt:vector size="40" baseType="lpstr">
      <vt:lpstr>Algerian</vt:lpstr>
      <vt:lpstr>Arial</vt:lpstr>
      <vt:lpstr>Calibri</vt:lpstr>
      <vt:lpstr>Office-téma</vt:lpstr>
      <vt:lpstr>  Anyának lenni régen és most – Nehézségek ÜKANYÁINK, nagyanyáink, ANYÁINK és a mi korunkban  </vt:lpstr>
      <vt:lpstr>PowerPoint-bemutató</vt:lpstr>
      <vt:lpstr>A hagyományos női szerepek:</vt:lpstr>
      <vt:lpstr> Nagyon sokszor hallani, hogy „régen az anyáknak sokkal könnyebb volt”, mert </vt:lpstr>
      <vt:lpstr>PowerPoint-bemutató</vt:lpstr>
      <vt:lpstr>Dolgozó nő-anya </vt:lpstr>
      <vt:lpstr>PowerPoint-bemutató</vt:lpstr>
      <vt:lpstr>Hogyan csinálták anyáink, nagyanyáink?</vt:lpstr>
      <vt:lpstr>PowerPoint-bemutató</vt:lpstr>
      <vt:lpstr>PowerPoint-bemutató</vt:lpstr>
      <vt:lpstr>PowerPoint-bemutató</vt:lpstr>
      <vt:lpstr>Anyukák egyedül küszködtek?</vt:lpstr>
      <vt:lpstr>Amikor a család elköltözött a nagyszülőktől…</vt:lpstr>
      <vt:lpstr>PowerPoint-bemutató</vt:lpstr>
      <vt:lpstr>PowerPoint-bemutató</vt:lpstr>
      <vt:lpstr>MAGÁNYOSAK VOLTAK-E AKKOR AZ ANYÁK?</vt:lpstr>
      <vt:lpstr>PowerPoint-bemutató</vt:lpstr>
      <vt:lpstr>PowerPoint-bemutató</vt:lpstr>
      <vt:lpstr>PowerPoint-bemutató</vt:lpstr>
      <vt:lpstr>AZÉRT MINNDEZ ÖSSZETETT KÉRDÉS</vt:lpstr>
      <vt:lpstr> Az első és legfontosabb támaszunknak, a férjnek kell lenni</vt:lpstr>
      <vt:lpstr>PowerPoint-bemutató</vt:lpstr>
      <vt:lpstr>PowerPoint-bemutató</vt:lpstr>
      <vt:lpstr>Virtuális segítség</vt:lpstr>
      <vt:lpstr>Tudatos nagyszülők</vt:lpstr>
      <vt:lpstr>PowerPoint-bemutató</vt:lpstr>
      <vt:lpstr>Fizetett segítség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Idealizált múlt</vt:lpstr>
      <vt:lpstr>PowerPoint-bemutató</vt:lpstr>
      <vt:lpstr>PowerPoint-bemutató</vt:lpstr>
    </vt:vector>
  </TitlesOfParts>
  <Company>WXPEE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Anyának lenni régen és most – Nehézségek nagyanyáink és a mi korunkban</dc:title>
  <dc:creator>Andrea</dc:creator>
  <cp:lastModifiedBy>Lévai Andrea</cp:lastModifiedBy>
  <cp:revision>32</cp:revision>
  <dcterms:created xsi:type="dcterms:W3CDTF">2018-10-27T07:04:00Z</dcterms:created>
  <dcterms:modified xsi:type="dcterms:W3CDTF">2019-01-05T20:08:13Z</dcterms:modified>
</cp:coreProperties>
</file>