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69" r:id="rId4"/>
    <p:sldId id="276" r:id="rId5"/>
    <p:sldId id="270" r:id="rId6"/>
    <p:sldId id="259" r:id="rId7"/>
    <p:sldId id="260" r:id="rId8"/>
    <p:sldId id="261" r:id="rId9"/>
    <p:sldId id="262" r:id="rId10"/>
    <p:sldId id="267" r:id="rId11"/>
    <p:sldId id="272" r:id="rId12"/>
    <p:sldId id="273" r:id="rId13"/>
    <p:sldId id="264" r:id="rId14"/>
    <p:sldId id="277" r:id="rId15"/>
    <p:sldId id="278" r:id="rId16"/>
    <p:sldId id="279" r:id="rId17"/>
    <p:sldId id="280" r:id="rId18"/>
    <p:sldId id="285" r:id="rId19"/>
    <p:sldId id="284" r:id="rId20"/>
    <p:sldId id="286" r:id="rId21"/>
    <p:sldId id="287" r:id="rId22"/>
    <p:sldId id="288" r:id="rId23"/>
    <p:sldId id="289" r:id="rId24"/>
    <p:sldId id="282" r:id="rId25"/>
    <p:sldId id="281" r:id="rId26"/>
    <p:sldId id="283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106A-A243-42F4-8D97-496B9A07143B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5F6B1-F7DB-4A2A-A2E4-E752CE24900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F6B1-F7DB-4A2A-A2E4-E752CE24900C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1B90CA-3EEB-40FA-8A41-6DA3CFD856C1}" type="datetimeFigureOut">
              <a:rPr lang="hu-HU" smtClean="0"/>
              <a:pPr/>
              <a:t>2019. 12. 06.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F2BEFD-05BB-4315-8EA5-B4598DF9AD8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no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309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224846"/>
          </a:xfrm>
        </p:spPr>
        <p:txBody>
          <a:bodyPr>
            <a:normAutofit fontScale="90000"/>
          </a:bodyPr>
          <a:lstStyle/>
          <a:p>
            <a:r>
              <a:rPr lang="hu-HU" sz="5400" b="1" dirty="0"/>
              <a:t>A partnerek által </a:t>
            </a: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>vállalt </a:t>
            </a:r>
            <a:r>
              <a:rPr lang="hu-HU" sz="5400" b="1" dirty="0"/>
              <a:t>konkrét feladatok</a:t>
            </a:r>
            <a:r>
              <a:rPr lang="hu-HU" sz="5400" dirty="0"/>
              <a:t/>
            </a:r>
            <a:br>
              <a:rPr lang="hu-HU" sz="54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643602"/>
          </a:xfrm>
        </p:spPr>
        <p:txBody>
          <a:bodyPr>
            <a:normAutofit fontScale="92500" lnSpcReduction="10000"/>
          </a:bodyPr>
          <a:lstStyle/>
          <a:p>
            <a:pPr lvl="0"/>
            <a:endParaRPr lang="hu-HU" sz="3600" b="1" dirty="0"/>
          </a:p>
          <a:p>
            <a:pPr lvl="0"/>
            <a:r>
              <a:rPr lang="hu-HU" sz="3500" b="1" dirty="0"/>
              <a:t>Részvétel a pályázat keretében megvalósítandó programokon.</a:t>
            </a:r>
            <a:endParaRPr lang="hu-HU" sz="3500" dirty="0"/>
          </a:p>
          <a:p>
            <a:pPr lvl="0"/>
            <a:r>
              <a:rPr lang="hu-HU" sz="3500" b="1" dirty="0"/>
              <a:t>Saját jó gyakorlataik szakmai bemutatása, átadása a fő pályázónak és egyéb együttműködő partnereknek.</a:t>
            </a:r>
            <a:endParaRPr lang="hu-HU" sz="3500" dirty="0"/>
          </a:p>
          <a:p>
            <a:pPr lvl="0"/>
            <a:r>
              <a:rPr lang="hu-HU" sz="3500" b="1" dirty="0"/>
              <a:t>Tudásmegosztási módszerek kidolgozásában és azok gyakorlati alkalmazásában való aktív részvétel</a:t>
            </a:r>
            <a:endParaRPr lang="hu-HU" sz="3500" dirty="0"/>
          </a:p>
          <a:p>
            <a:pPr lvl="0"/>
            <a:r>
              <a:rPr lang="hu-HU" sz="3500" b="1" dirty="0"/>
              <a:t>A tagok bevonása a rendezvények szervezésében, lebonyolításában.</a:t>
            </a:r>
            <a:endParaRPr lang="hu-HU" sz="3500" dirty="0"/>
          </a:p>
          <a:p>
            <a:endParaRPr lang="hu-HU" sz="3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4" y="-71058"/>
            <a:ext cx="2598206" cy="177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rmAutofit fontScale="90000"/>
          </a:bodyPr>
          <a:lstStyle/>
          <a:p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endParaRPr lang="hu-HU" sz="3600" b="1" dirty="0"/>
          </a:p>
          <a:p>
            <a:pPr>
              <a:buNone/>
            </a:pPr>
            <a:r>
              <a:rPr lang="hu-HU" sz="3600" b="1" dirty="0"/>
              <a:t>   </a:t>
            </a:r>
            <a:r>
              <a:rPr lang="hu-HU" sz="3600" b="1" dirty="0">
                <a:solidFill>
                  <a:schemeClr val="tx2"/>
                </a:solidFill>
              </a:rPr>
              <a:t>A transznacionális együttműködésünk </a:t>
            </a:r>
            <a:endParaRPr lang="hu-HU" sz="3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3600" b="1" dirty="0" smtClean="0">
                <a:solidFill>
                  <a:schemeClr val="tx2"/>
                </a:solidFill>
              </a:rPr>
              <a:t>során </a:t>
            </a:r>
            <a:r>
              <a:rPr lang="hu-HU" sz="3600" b="1" dirty="0">
                <a:solidFill>
                  <a:schemeClr val="tx2"/>
                </a:solidFill>
              </a:rPr>
              <a:t>elsődleges területek, melyekkel </a:t>
            </a:r>
            <a:r>
              <a:rPr lang="hu-HU" sz="3600" b="1" dirty="0" smtClean="0">
                <a:solidFill>
                  <a:schemeClr val="tx2"/>
                </a:solidFill>
              </a:rPr>
              <a:t>foglalkoztunk:</a:t>
            </a:r>
            <a:endParaRPr lang="hu-HU" sz="3600" b="1" dirty="0">
              <a:solidFill>
                <a:schemeClr val="tx2"/>
              </a:solidFill>
            </a:endParaRPr>
          </a:p>
          <a:p>
            <a:r>
              <a:rPr lang="hu-HU" sz="3600" dirty="0"/>
              <a:t>- Nemzetiségekkel való kapcsolatfelvétel és szoros viszony </a:t>
            </a:r>
            <a:r>
              <a:rPr lang="hu-HU" sz="3600" dirty="0" smtClean="0"/>
              <a:t>kialakítása</a:t>
            </a:r>
            <a:endParaRPr lang="hu-HU" sz="3600" dirty="0"/>
          </a:p>
          <a:p>
            <a:r>
              <a:rPr lang="hu-HU" sz="3600" dirty="0"/>
              <a:t>-  Az ifjúsági együttműködések erősítése, közös programok szervezése;</a:t>
            </a:r>
          </a:p>
          <a:p>
            <a:pPr>
              <a:buNone/>
            </a:pP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753120"/>
          </a:xfrm>
        </p:spPr>
        <p:txBody>
          <a:bodyPr>
            <a:normAutofit/>
          </a:bodyPr>
          <a:lstStyle/>
          <a:p>
            <a:endParaRPr lang="hu-HU" sz="3600" dirty="0" smtClean="0"/>
          </a:p>
          <a:p>
            <a:r>
              <a:rPr lang="hu-HU" sz="4000" b="1" dirty="0" smtClean="0">
                <a:solidFill>
                  <a:schemeClr val="tx2"/>
                </a:solidFill>
              </a:rPr>
              <a:t>Elsődleges </a:t>
            </a:r>
            <a:r>
              <a:rPr lang="hu-HU" sz="4000" b="1" dirty="0" err="1" smtClean="0">
                <a:solidFill>
                  <a:schemeClr val="tx2"/>
                </a:solidFill>
              </a:rPr>
              <a:t>teróletek</a:t>
            </a:r>
            <a:endParaRPr lang="hu-HU" sz="4000" b="1" dirty="0" smtClean="0">
              <a:solidFill>
                <a:schemeClr val="tx2"/>
              </a:solidFill>
            </a:endParaRPr>
          </a:p>
          <a:p>
            <a:r>
              <a:rPr lang="hu-HU" sz="3600" dirty="0" smtClean="0"/>
              <a:t>Kulturális </a:t>
            </a:r>
            <a:r>
              <a:rPr lang="hu-HU" sz="3600" dirty="0"/>
              <a:t>civil szervezetek és intézmények, oktatási- és nevelési intézmények  hálózati </a:t>
            </a:r>
            <a:r>
              <a:rPr lang="hu-HU" sz="3600" dirty="0" smtClean="0"/>
              <a:t>együttműködése</a:t>
            </a:r>
          </a:p>
          <a:p>
            <a:endParaRPr lang="hu-HU" sz="3600" dirty="0" smtClean="0"/>
          </a:p>
          <a:p>
            <a:r>
              <a:rPr lang="hu-HU" sz="3600" dirty="0" smtClean="0"/>
              <a:t>A </a:t>
            </a:r>
            <a:r>
              <a:rPr lang="hu-HU" sz="3600" dirty="0"/>
              <a:t>család társadalmi szerepét erősítő jó gyakorlatok megismerése és cseréje.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429396"/>
          </a:xfrm>
        </p:spPr>
        <p:txBody>
          <a:bodyPr>
            <a:normAutofit lnSpcReduction="10000"/>
          </a:bodyPr>
          <a:lstStyle/>
          <a:p>
            <a:endParaRPr lang="hu-HU" sz="3600" dirty="0"/>
          </a:p>
          <a:p>
            <a:pPr algn="ctr">
              <a:buNone/>
            </a:pPr>
            <a:endParaRPr lang="hu-HU" sz="6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hu-HU" sz="6000" b="1" dirty="0" smtClean="0">
                <a:solidFill>
                  <a:schemeClr val="tx2"/>
                </a:solidFill>
              </a:rPr>
              <a:t>KUTATÁS</a:t>
            </a:r>
            <a:endParaRPr lang="hu-HU" sz="6000" b="1" dirty="0">
              <a:solidFill>
                <a:schemeClr val="tx2"/>
              </a:solidFill>
            </a:endParaRPr>
          </a:p>
          <a:p>
            <a:endParaRPr lang="hu-HU" sz="3600" dirty="0"/>
          </a:p>
          <a:p>
            <a:r>
              <a:rPr lang="hu-HU" sz="4800" dirty="0"/>
              <a:t>A minél mélyebb megismerés érdekében </a:t>
            </a:r>
            <a:r>
              <a:rPr lang="hu-HU" sz="4800" b="1" dirty="0"/>
              <a:t>kérdőíves kutatás (</a:t>
            </a:r>
            <a:r>
              <a:rPr lang="hu-HU" sz="4800" b="1" dirty="0" smtClean="0"/>
              <a:t>NSKI- Nemzetstratégiai Kutatóintézet)</a:t>
            </a:r>
            <a:endParaRPr lang="hu-HU" sz="4800" dirty="0"/>
          </a:p>
          <a:p>
            <a:endParaRPr lang="hu-HU" sz="4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MEGVALÓSÍTOTT </a:t>
            </a:r>
            <a:r>
              <a:rPr lang="hu-HU" dirty="0" smtClean="0"/>
              <a:t>PROGRAMELEMEK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b="1" dirty="0"/>
              <a:t>1. </a:t>
            </a:r>
            <a:r>
              <a:rPr lang="hu-HU" sz="2800" b="1" dirty="0"/>
              <a:t>Fiatalok családi életre való felkészítése</a:t>
            </a:r>
            <a:endParaRPr lang="hu-HU" sz="2800" dirty="0"/>
          </a:p>
          <a:p>
            <a:pPr lvl="0"/>
            <a:r>
              <a:rPr lang="hu-HU" sz="2800" dirty="0"/>
              <a:t>tanácsadás, csoportfoglalkozások,</a:t>
            </a:r>
          </a:p>
          <a:p>
            <a:pPr lvl="0"/>
            <a:r>
              <a:rPr lang="hu-HU" sz="2800" dirty="0" smtClean="0"/>
              <a:t>- </a:t>
            </a:r>
            <a:r>
              <a:rPr lang="hu-HU" sz="2800" dirty="0"/>
              <a:t>tréningek</a:t>
            </a:r>
            <a:r>
              <a:rPr lang="hu-HU" sz="2800" dirty="0" smtClean="0"/>
              <a:t>,</a:t>
            </a:r>
            <a:endParaRPr lang="hu-HU" sz="2800" dirty="0"/>
          </a:p>
          <a:p>
            <a:pPr lvl="0"/>
            <a:r>
              <a:rPr lang="hu-HU" sz="2800" dirty="0"/>
              <a:t>személyiségfejlesztő foglalkozások,</a:t>
            </a:r>
          </a:p>
          <a:p>
            <a:pPr lvl="0"/>
            <a:r>
              <a:rPr lang="hu-HU" sz="2800" dirty="0"/>
              <a:t>-családtervezési tanácsadások,</a:t>
            </a:r>
          </a:p>
          <a:p>
            <a:pPr lvl="0"/>
            <a:r>
              <a:rPr lang="hu-HU" sz="2800" dirty="0"/>
              <a:t>a mindennapi életünkhöz kötődő életvezetési és háztartásvezetési kompetenciák fejlesztése,</a:t>
            </a:r>
          </a:p>
          <a:p>
            <a:pPr lvl="0"/>
            <a:r>
              <a:rPr lang="hu-HU" sz="2800" dirty="0"/>
              <a:t>előadások a testi- és lelki egészséggel, egészséges életmóddal kapcsolatban, megelőzés-prevenció.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hu-HU" dirty="0"/>
              <a:t>MEGVALÓSÍTOTT PROGRAMELEMEK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71612"/>
            <a:ext cx="9001156" cy="47529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u-HU" sz="2400" b="1" dirty="0"/>
              <a:t>2. Házasság és család </a:t>
            </a:r>
            <a:r>
              <a:rPr lang="hu-HU" sz="2400" b="1" dirty="0" smtClean="0"/>
              <a:t>értékeinek</a:t>
            </a:r>
          </a:p>
          <a:p>
            <a:pPr lvl="0">
              <a:buNone/>
            </a:pPr>
            <a:r>
              <a:rPr lang="hu-HU" sz="2400" b="1" dirty="0" smtClean="0"/>
              <a:t> </a:t>
            </a:r>
            <a:r>
              <a:rPr lang="hu-HU" sz="2400" b="1" dirty="0"/>
              <a:t>felmutatása, </a:t>
            </a:r>
            <a:r>
              <a:rPr lang="hu-HU" sz="2400" b="1" dirty="0" smtClean="0"/>
              <a:t> </a:t>
            </a:r>
            <a:r>
              <a:rPr lang="hu-HU" sz="2400" b="1" dirty="0"/>
              <a:t>témái:</a:t>
            </a:r>
            <a:endParaRPr lang="hu-HU" sz="2400" dirty="0"/>
          </a:p>
          <a:p>
            <a:pPr lvl="0"/>
            <a:r>
              <a:rPr lang="hu-HU" sz="2400" dirty="0"/>
              <a:t>A jó családi kapcsolatok titka- kapcsolat a fiatalok és szülők között.</a:t>
            </a:r>
          </a:p>
          <a:p>
            <a:pPr lvl="0"/>
            <a:r>
              <a:rPr lang="hu-HU" sz="2400" dirty="0"/>
              <a:t>Szeretet nyelv a fiatalok körében és a  családban.</a:t>
            </a:r>
          </a:p>
          <a:p>
            <a:pPr lvl="0"/>
            <a:r>
              <a:rPr lang="hu-HU" sz="2400" dirty="0"/>
              <a:t>Jeles ünnepek családjaink körében.</a:t>
            </a:r>
          </a:p>
          <a:p>
            <a:pPr lvl="0"/>
            <a:r>
              <a:rPr lang="hu-HU" sz="2400" dirty="0"/>
              <a:t>Munka és a családi élet összeegyeztetése – </a:t>
            </a:r>
            <a:r>
              <a:rPr lang="hu-HU" sz="2400" dirty="0" err="1"/>
              <a:t>minikonferenciák</a:t>
            </a:r>
            <a:r>
              <a:rPr lang="hu-HU" sz="2400" dirty="0"/>
              <a:t> szervezése. Család és munka összeegyeztetését segítő tanácsadás, képzések és programok, családbarát munkahelyek, rugalmas foglalkoztatás.</a:t>
            </a:r>
          </a:p>
          <a:p>
            <a:pPr lvl="0"/>
            <a:r>
              <a:rPr lang="hu-HU" sz="2400" dirty="0"/>
              <a:t>Nők és férfiak közti harmonikus együttműködés.</a:t>
            </a:r>
          </a:p>
          <a:p>
            <a:pPr lvl="0"/>
            <a:r>
              <a:rPr lang="hu-HU" sz="2400" dirty="0"/>
              <a:t>Esélyegyenlőség, nők és fiatal lányok helyzete, társadalmi egyenlőség.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hu-HU" dirty="0"/>
              <a:t>MEGVALÓSÍTOTT PROGRAMELEMEK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55721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u-HU" dirty="0"/>
          </a:p>
          <a:p>
            <a:pPr lvl="0">
              <a:buNone/>
            </a:pPr>
            <a:r>
              <a:rPr lang="hu-HU" sz="11100" b="1" dirty="0"/>
              <a:t>3. Generációk közötti </a:t>
            </a:r>
            <a:endParaRPr lang="hu-HU" sz="11100" b="1" dirty="0" smtClean="0"/>
          </a:p>
          <a:p>
            <a:pPr lvl="0">
              <a:buNone/>
            </a:pPr>
            <a:r>
              <a:rPr lang="hu-HU" sz="11100" b="1" dirty="0" smtClean="0"/>
              <a:t>együttműködés </a:t>
            </a:r>
            <a:r>
              <a:rPr lang="hu-HU" sz="11100" b="1" dirty="0"/>
              <a:t>témái</a:t>
            </a:r>
            <a:r>
              <a:rPr lang="hu-HU" sz="11100" b="1" dirty="0" smtClean="0"/>
              <a:t>:</a:t>
            </a:r>
          </a:p>
          <a:p>
            <a:pPr lvl="0">
              <a:buNone/>
            </a:pPr>
            <a:endParaRPr lang="hu-HU" sz="11100" dirty="0"/>
          </a:p>
          <a:p>
            <a:pPr lvl="0"/>
            <a:r>
              <a:rPr lang="hu-HU" sz="11200" dirty="0" smtClean="0"/>
              <a:t>Gyermekneveléssel, </a:t>
            </a:r>
            <a:r>
              <a:rPr lang="hu-HU" sz="11200" dirty="0"/>
              <a:t>gondozással kapcsolatos tanácsadás, képzések, csoportfoglalkozások lebonyolítása (kiscsoport és nagy csoport</a:t>
            </a:r>
            <a:r>
              <a:rPr lang="hu-HU" sz="11200" dirty="0" smtClean="0"/>
              <a:t>)</a:t>
            </a:r>
          </a:p>
          <a:p>
            <a:pPr lvl="0"/>
            <a:endParaRPr lang="hu-HU" sz="11200" dirty="0"/>
          </a:p>
          <a:p>
            <a:pPr lvl="0"/>
            <a:r>
              <a:rPr lang="hu-HU" sz="11200" dirty="0"/>
              <a:t>Szülők, nagyszülők, gyermekek, unokák közös tevékenységei, feladatai a </a:t>
            </a:r>
            <a:r>
              <a:rPr lang="hu-HU" sz="11200" dirty="0" smtClean="0"/>
              <a:t>családban, </a:t>
            </a:r>
            <a:r>
              <a:rPr lang="hu-HU" sz="11200" dirty="0" err="1" smtClean="0"/>
              <a:t>pl</a:t>
            </a:r>
            <a:r>
              <a:rPr lang="hu-HU" sz="11200" dirty="0" smtClean="0"/>
              <a:t>:Süssünk-főzzünk közösen!</a:t>
            </a:r>
          </a:p>
          <a:p>
            <a:pPr lvl="0"/>
            <a:endParaRPr lang="hu-HU" sz="11200" dirty="0" smtClean="0"/>
          </a:p>
          <a:p>
            <a:pPr lvl="0"/>
            <a:r>
              <a:rPr lang="hu-HU" sz="11200" dirty="0" smtClean="0"/>
              <a:t>Közös </a:t>
            </a:r>
            <a:r>
              <a:rPr lang="hu-HU" sz="11200" dirty="0"/>
              <a:t>családi költségvetés tervezése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hu-HU" dirty="0"/>
              <a:t>MEGVALÓSÍTOTT PROGRAMELEMEK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571612"/>
            <a:ext cx="8929750" cy="528638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hu-HU" sz="3900" b="1" dirty="0"/>
              <a:t>4. Nagycsaládos közösségi háló megerősítésének tervezett témái:</a:t>
            </a:r>
            <a:endParaRPr lang="hu-HU" sz="3900" dirty="0"/>
          </a:p>
          <a:p>
            <a:pPr lvl="0"/>
            <a:r>
              <a:rPr lang="hu-HU" sz="3500" dirty="0"/>
              <a:t>Megismerni a Nagycsaládos Egyesület céljait, </a:t>
            </a:r>
            <a:r>
              <a:rPr lang="hu-HU" sz="3500" dirty="0" smtClean="0"/>
              <a:t>feladatait</a:t>
            </a:r>
          </a:p>
          <a:p>
            <a:pPr lvl="0"/>
            <a:endParaRPr lang="hu-HU" sz="1500" dirty="0"/>
          </a:p>
          <a:p>
            <a:pPr lvl="0"/>
            <a:r>
              <a:rPr lang="hu-HU" sz="3500" dirty="0"/>
              <a:t>Közös programok a családoknak </a:t>
            </a:r>
            <a:endParaRPr lang="hu-HU" sz="3500" dirty="0" smtClean="0"/>
          </a:p>
          <a:p>
            <a:pPr lvl="0"/>
            <a:endParaRPr lang="hu-HU" sz="1500" dirty="0"/>
          </a:p>
          <a:p>
            <a:pPr lvl="0"/>
            <a:r>
              <a:rPr lang="hu-HU" sz="3500" dirty="0"/>
              <a:t>Szívesség, csere a családok </a:t>
            </a:r>
            <a:r>
              <a:rPr lang="hu-HU" sz="3500" dirty="0" smtClean="0"/>
              <a:t>között</a:t>
            </a:r>
          </a:p>
          <a:p>
            <a:pPr lvl="0"/>
            <a:endParaRPr lang="hu-HU" sz="1500" dirty="0"/>
          </a:p>
          <a:p>
            <a:pPr lvl="0"/>
            <a:r>
              <a:rPr lang="hu-HU" sz="3500" dirty="0"/>
              <a:t>Sajátos vagy nehéz helyzetben lévő családokat segítő programok, tanácsadás, csoportfoglalkozások, tréningek lebonyolítása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</a:t>
            </a:r>
            <a:r>
              <a:rPr lang="hu-HU" dirty="0" smtClean="0"/>
              <a:t>ÉLCSOPORT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800" dirty="0"/>
              <a:t>a ifjúság- és családsegítés területén dolgozó szakemberek,</a:t>
            </a:r>
          </a:p>
          <a:p>
            <a:pPr lvl="0"/>
            <a:r>
              <a:rPr lang="hu-HU" sz="2800" dirty="0"/>
              <a:t>az ifjúság- és családtámogatás célját felvállaló társadalmi szervezetek vezetői, tisztségviselői, alkalmazottai;</a:t>
            </a:r>
          </a:p>
          <a:p>
            <a:pPr lvl="0"/>
            <a:r>
              <a:rPr lang="hu-HU" sz="2800" dirty="0"/>
              <a:t>a területet jól ismerő személyek (pl. önkormányzati tisztségviselők, egyházi személyek, korábban közösségépítő tevékenységet végző nyugdíjasok</a:t>
            </a:r>
            <a:r>
              <a:rPr lang="hu-HU" sz="2800" dirty="0" smtClean="0"/>
              <a:t>) 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78" y="-71058"/>
            <a:ext cx="2942322" cy="20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TEVÉKENYSÉGEK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52345"/>
              </p:ext>
            </p:extLst>
          </p:nvPr>
        </p:nvGraphicFramePr>
        <p:xfrm>
          <a:off x="179511" y="1268762"/>
          <a:ext cx="9145019" cy="5400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4349">
                  <a:extLst>
                    <a:ext uri="{9D8B030D-6E8A-4147-A177-3AD203B41FA5}">
                      <a16:colId xmlns:a16="http://schemas.microsoft.com/office/drawing/2014/main" val="685664051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1077310875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4180895268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1224677958"/>
                    </a:ext>
                  </a:extLst>
                </a:gridCol>
                <a:gridCol w="274670">
                  <a:extLst>
                    <a:ext uri="{9D8B030D-6E8A-4147-A177-3AD203B41FA5}">
                      <a16:colId xmlns:a16="http://schemas.microsoft.com/office/drawing/2014/main" val="2777494185"/>
                    </a:ext>
                  </a:extLst>
                </a:gridCol>
                <a:gridCol w="409373">
                  <a:extLst>
                    <a:ext uri="{9D8B030D-6E8A-4147-A177-3AD203B41FA5}">
                      <a16:colId xmlns:a16="http://schemas.microsoft.com/office/drawing/2014/main" val="2121307220"/>
                    </a:ext>
                  </a:extLst>
                </a:gridCol>
                <a:gridCol w="551860">
                  <a:extLst>
                    <a:ext uri="{9D8B030D-6E8A-4147-A177-3AD203B41FA5}">
                      <a16:colId xmlns:a16="http://schemas.microsoft.com/office/drawing/2014/main" val="4072856665"/>
                    </a:ext>
                  </a:extLst>
                </a:gridCol>
                <a:gridCol w="274670">
                  <a:extLst>
                    <a:ext uri="{9D8B030D-6E8A-4147-A177-3AD203B41FA5}">
                      <a16:colId xmlns:a16="http://schemas.microsoft.com/office/drawing/2014/main" val="2796683724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1623004464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4164739801"/>
                    </a:ext>
                  </a:extLst>
                </a:gridCol>
                <a:gridCol w="873025">
                  <a:extLst>
                    <a:ext uri="{9D8B030D-6E8A-4147-A177-3AD203B41FA5}">
                      <a16:colId xmlns:a16="http://schemas.microsoft.com/office/drawing/2014/main" val="3430043849"/>
                    </a:ext>
                  </a:extLst>
                </a:gridCol>
                <a:gridCol w="515674">
                  <a:extLst>
                    <a:ext uri="{9D8B030D-6E8A-4147-A177-3AD203B41FA5}">
                      <a16:colId xmlns:a16="http://schemas.microsoft.com/office/drawing/2014/main" val="2046254226"/>
                    </a:ext>
                  </a:extLst>
                </a:gridCol>
                <a:gridCol w="694349">
                  <a:extLst>
                    <a:ext uri="{9D8B030D-6E8A-4147-A177-3AD203B41FA5}">
                      <a16:colId xmlns:a16="http://schemas.microsoft.com/office/drawing/2014/main" val="2818759424"/>
                    </a:ext>
                  </a:extLst>
                </a:gridCol>
                <a:gridCol w="695480">
                  <a:extLst>
                    <a:ext uri="{9D8B030D-6E8A-4147-A177-3AD203B41FA5}">
                      <a16:colId xmlns:a16="http://schemas.microsoft.com/office/drawing/2014/main" val="4285713711"/>
                    </a:ext>
                  </a:extLst>
                </a:gridCol>
                <a:gridCol w="689824">
                  <a:extLst>
                    <a:ext uri="{9D8B030D-6E8A-4147-A177-3AD203B41FA5}">
                      <a16:colId xmlns:a16="http://schemas.microsoft.com/office/drawing/2014/main" val="2389561052"/>
                    </a:ext>
                  </a:extLst>
                </a:gridCol>
              </a:tblGrid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631277"/>
                  </a:ext>
                </a:extLst>
              </a:tr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Nemzetközi tapasztalatokra alapozott közös kutatómunka, szakmai tudásmegosztás több projekt-pillér vonatkozásában.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Kutatás megvalósítása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legalább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100-110 fős célcsoport körében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04982"/>
                  </a:ext>
                </a:extLst>
              </a:tr>
              <a:tr h="124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9110"/>
                  </a:ext>
                </a:extLst>
              </a:tr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8273"/>
                  </a:ext>
                </a:extLst>
              </a:tr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12 db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műhelymunka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8 tanulmányút legalább 5-5 hazai szakemberrel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2857"/>
                  </a:ext>
                </a:extLst>
              </a:tr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57102"/>
                  </a:ext>
                </a:extLst>
              </a:tr>
              <a:tr h="656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793393"/>
                  </a:ext>
                </a:extLst>
              </a:tr>
              <a:tr h="583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8875437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8699"/>
            <a:ext cx="2843765" cy="19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/>
              <a:t>EFOP-5.2.2-17 Transznacionális együttműködések</a:t>
            </a:r>
            <a:br>
              <a:rPr lang="hu-HU" sz="5400" dirty="0"/>
            </a:b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5400" dirty="0"/>
              <a:t>Támogatási időszak: </a:t>
            </a:r>
          </a:p>
          <a:p>
            <a:pPr algn="ctr">
              <a:buNone/>
            </a:pPr>
            <a:r>
              <a:rPr lang="hu-HU" sz="5400" dirty="0"/>
              <a:t>2018.01.01-2019. </a:t>
            </a:r>
            <a:r>
              <a:rPr lang="hu-HU" sz="5400" dirty="0" smtClean="0"/>
              <a:t>12.31</a:t>
            </a:r>
            <a:r>
              <a:rPr lang="hu-HU" sz="5400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755418"/>
            <a:ext cx="428625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u-HU" dirty="0"/>
              <a:t>TEVÉKENYSÉGEK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67590"/>
              </p:ext>
            </p:extLst>
          </p:nvPr>
        </p:nvGraphicFramePr>
        <p:xfrm>
          <a:off x="323528" y="1628800"/>
          <a:ext cx="9000999" cy="5400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4239">
                  <a:extLst>
                    <a:ext uri="{9D8B030D-6E8A-4147-A177-3AD203B41FA5}">
                      <a16:colId xmlns:a16="http://schemas.microsoft.com/office/drawing/2014/main" val="1338209284"/>
                    </a:ext>
                  </a:extLst>
                </a:gridCol>
                <a:gridCol w="8046760">
                  <a:extLst>
                    <a:ext uri="{9D8B030D-6E8A-4147-A177-3AD203B41FA5}">
                      <a16:colId xmlns:a16="http://schemas.microsoft.com/office/drawing/2014/main" val="2802614254"/>
                    </a:ext>
                  </a:extLst>
                </a:gridCol>
              </a:tblGrid>
              <a:tr h="4970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Tréningek, kompetenciafejlesztések a tapasztalatok megosztása érdekében (3 tapasztalatintegráló rendezvény + 1 tréning)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hu-HU" sz="2800" dirty="0">
                          <a:effectLst/>
                        </a:rPr>
                        <a:t>Projektbarangoló: hazai jó gyakorlatok bemutatása.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hu-HU" sz="2800" dirty="0">
                          <a:effectLst/>
                        </a:rPr>
                        <a:t>Határon átívelő, nemzetközi ifjúsági innovációs tréning megvalósítása.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1175" algn="l"/>
                        </a:tabLst>
                      </a:pPr>
                      <a:r>
                        <a:rPr lang="hu-HU" sz="2800" dirty="0">
                          <a:effectLst/>
                        </a:rPr>
                        <a:t>Fiatalság-bolondság – korosztályi problémákat taglaló előadásokkal tűzdelt szakmai konferencia szervezése.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40505"/>
                  </a:ext>
                </a:extLst>
              </a:tr>
              <a:tr h="430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125492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71058"/>
            <a:ext cx="2627784" cy="17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43165"/>
              </p:ext>
            </p:extLst>
          </p:nvPr>
        </p:nvGraphicFramePr>
        <p:xfrm>
          <a:off x="323528" y="1847088"/>
          <a:ext cx="8568951" cy="102294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13885">
                  <a:extLst>
                    <a:ext uri="{9D8B030D-6E8A-4147-A177-3AD203B41FA5}">
                      <a16:colId xmlns:a16="http://schemas.microsoft.com/office/drawing/2014/main" val="1111207864"/>
                    </a:ext>
                  </a:extLst>
                </a:gridCol>
                <a:gridCol w="713885">
                  <a:extLst>
                    <a:ext uri="{9D8B030D-6E8A-4147-A177-3AD203B41FA5}">
                      <a16:colId xmlns:a16="http://schemas.microsoft.com/office/drawing/2014/main" val="3782431545"/>
                    </a:ext>
                  </a:extLst>
                </a:gridCol>
                <a:gridCol w="1006881">
                  <a:extLst>
                    <a:ext uri="{9D8B030D-6E8A-4147-A177-3AD203B41FA5}">
                      <a16:colId xmlns:a16="http://schemas.microsoft.com/office/drawing/2014/main" val="4223484252"/>
                    </a:ext>
                  </a:extLst>
                </a:gridCol>
                <a:gridCol w="420890">
                  <a:extLst>
                    <a:ext uri="{9D8B030D-6E8A-4147-A177-3AD203B41FA5}">
                      <a16:colId xmlns:a16="http://schemas.microsoft.com/office/drawing/2014/main" val="1706082551"/>
                    </a:ext>
                  </a:extLst>
                </a:gridCol>
                <a:gridCol w="567388">
                  <a:extLst>
                    <a:ext uri="{9D8B030D-6E8A-4147-A177-3AD203B41FA5}">
                      <a16:colId xmlns:a16="http://schemas.microsoft.com/office/drawing/2014/main" val="2674334741"/>
                    </a:ext>
                  </a:extLst>
                </a:gridCol>
                <a:gridCol w="860384">
                  <a:extLst>
                    <a:ext uri="{9D8B030D-6E8A-4147-A177-3AD203B41FA5}">
                      <a16:colId xmlns:a16="http://schemas.microsoft.com/office/drawing/2014/main" val="1775120801"/>
                    </a:ext>
                  </a:extLst>
                </a:gridCol>
                <a:gridCol w="713885">
                  <a:extLst>
                    <a:ext uri="{9D8B030D-6E8A-4147-A177-3AD203B41FA5}">
                      <a16:colId xmlns:a16="http://schemas.microsoft.com/office/drawing/2014/main" val="2103322288"/>
                    </a:ext>
                  </a:extLst>
                </a:gridCol>
                <a:gridCol w="897589">
                  <a:extLst>
                    <a:ext uri="{9D8B030D-6E8A-4147-A177-3AD203B41FA5}">
                      <a16:colId xmlns:a16="http://schemas.microsoft.com/office/drawing/2014/main" val="2181633077"/>
                    </a:ext>
                  </a:extLst>
                </a:gridCol>
                <a:gridCol w="530183">
                  <a:extLst>
                    <a:ext uri="{9D8B030D-6E8A-4147-A177-3AD203B41FA5}">
                      <a16:colId xmlns:a16="http://schemas.microsoft.com/office/drawing/2014/main" val="2690905151"/>
                    </a:ext>
                  </a:extLst>
                </a:gridCol>
                <a:gridCol w="713885">
                  <a:extLst>
                    <a:ext uri="{9D8B030D-6E8A-4147-A177-3AD203B41FA5}">
                      <a16:colId xmlns:a16="http://schemas.microsoft.com/office/drawing/2014/main" val="2081162540"/>
                    </a:ext>
                  </a:extLst>
                </a:gridCol>
                <a:gridCol w="715048">
                  <a:extLst>
                    <a:ext uri="{9D8B030D-6E8A-4147-A177-3AD203B41FA5}">
                      <a16:colId xmlns:a16="http://schemas.microsoft.com/office/drawing/2014/main" val="3577699398"/>
                    </a:ext>
                  </a:extLst>
                </a:gridCol>
                <a:gridCol w="715048">
                  <a:extLst>
                    <a:ext uri="{9D8B030D-6E8A-4147-A177-3AD203B41FA5}">
                      <a16:colId xmlns:a16="http://schemas.microsoft.com/office/drawing/2014/main" val="3422312425"/>
                    </a:ext>
                  </a:extLst>
                </a:gridCol>
              </a:tblGrid>
              <a:tr h="236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913830"/>
                  </a:ext>
                </a:extLst>
              </a:tr>
              <a:tr h="9992510">
                <a:tc grid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600" dirty="0">
                          <a:effectLst/>
                        </a:rPr>
                        <a:t>Honlap akadálymentesítése, folyamatos honlapfejlesztés, az eredmények nyomon követése, </a:t>
                      </a:r>
                      <a:r>
                        <a:rPr lang="hu-HU" sz="3600" dirty="0" err="1">
                          <a:effectLst/>
                        </a:rPr>
                        <a:t>disszeminációja</a:t>
                      </a:r>
                      <a:endParaRPr lang="hu-HU" sz="3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781175" algn="l"/>
                        </a:tabLst>
                      </a:pPr>
                      <a:r>
                        <a:rPr lang="hu-HU" sz="3600" dirty="0">
                          <a:effectLst/>
                        </a:rPr>
                        <a:t>Projekt prospektus készítése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781175" algn="l"/>
                        </a:tabLst>
                      </a:pPr>
                      <a:r>
                        <a:rPr lang="hu-HU" sz="3600" dirty="0">
                          <a:effectLst/>
                        </a:rPr>
                        <a:t> Dokumentációs rendszer összeállítása és feltöltése a projekt eseményeiről, résztvevőkről és kontaktokról.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36974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52" y="-71058"/>
            <a:ext cx="3231748" cy="22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58854"/>
              </p:ext>
            </p:extLst>
          </p:nvPr>
        </p:nvGraphicFramePr>
        <p:xfrm>
          <a:off x="0" y="2348879"/>
          <a:ext cx="9468544" cy="35283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0891">
                  <a:extLst>
                    <a:ext uri="{9D8B030D-6E8A-4147-A177-3AD203B41FA5}">
                      <a16:colId xmlns:a16="http://schemas.microsoft.com/office/drawing/2014/main" val="3388135576"/>
                    </a:ext>
                  </a:extLst>
                </a:gridCol>
                <a:gridCol w="956680">
                  <a:extLst>
                    <a:ext uri="{9D8B030D-6E8A-4147-A177-3AD203B41FA5}">
                      <a16:colId xmlns:a16="http://schemas.microsoft.com/office/drawing/2014/main" val="3230227444"/>
                    </a:ext>
                  </a:extLst>
                </a:gridCol>
                <a:gridCol w="793786">
                  <a:extLst>
                    <a:ext uri="{9D8B030D-6E8A-4147-A177-3AD203B41FA5}">
                      <a16:colId xmlns:a16="http://schemas.microsoft.com/office/drawing/2014/main" val="1188772226"/>
                    </a:ext>
                  </a:extLst>
                </a:gridCol>
                <a:gridCol w="998049">
                  <a:extLst>
                    <a:ext uri="{9D8B030D-6E8A-4147-A177-3AD203B41FA5}">
                      <a16:colId xmlns:a16="http://schemas.microsoft.com/office/drawing/2014/main" val="3365419051"/>
                    </a:ext>
                  </a:extLst>
                </a:gridCol>
                <a:gridCol w="589522">
                  <a:extLst>
                    <a:ext uri="{9D8B030D-6E8A-4147-A177-3AD203B41FA5}">
                      <a16:colId xmlns:a16="http://schemas.microsoft.com/office/drawing/2014/main" val="2838984463"/>
                    </a:ext>
                  </a:extLst>
                </a:gridCol>
                <a:gridCol w="793786">
                  <a:extLst>
                    <a:ext uri="{9D8B030D-6E8A-4147-A177-3AD203B41FA5}">
                      <a16:colId xmlns:a16="http://schemas.microsoft.com/office/drawing/2014/main" val="4086946316"/>
                    </a:ext>
                  </a:extLst>
                </a:gridCol>
                <a:gridCol w="4705830">
                  <a:extLst>
                    <a:ext uri="{9D8B030D-6E8A-4147-A177-3AD203B41FA5}">
                      <a16:colId xmlns:a16="http://schemas.microsoft.com/office/drawing/2014/main" val="484432604"/>
                    </a:ext>
                  </a:extLst>
                </a:gridCol>
              </a:tblGrid>
              <a:tr h="8820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Az együttműködés módszertani és szakmai összegzése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53588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1917022"/>
                  </a:ext>
                </a:extLst>
              </a:tr>
              <a:tr h="8820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Összehasonlító kutatási zárójelentés készítése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43601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7002398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83" y="-71059"/>
            <a:ext cx="3548517" cy="24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58788"/>
              </p:ext>
            </p:extLst>
          </p:nvPr>
        </p:nvGraphicFramePr>
        <p:xfrm>
          <a:off x="179512" y="836713"/>
          <a:ext cx="8568952" cy="58423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2741">
                  <a:extLst>
                    <a:ext uri="{9D8B030D-6E8A-4147-A177-3AD203B41FA5}">
                      <a16:colId xmlns:a16="http://schemas.microsoft.com/office/drawing/2014/main" val="915694697"/>
                    </a:ext>
                  </a:extLst>
                </a:gridCol>
                <a:gridCol w="586370">
                  <a:extLst>
                    <a:ext uri="{9D8B030D-6E8A-4147-A177-3AD203B41FA5}">
                      <a16:colId xmlns:a16="http://schemas.microsoft.com/office/drawing/2014/main" val="2427874341"/>
                    </a:ext>
                  </a:extLst>
                </a:gridCol>
                <a:gridCol w="586370">
                  <a:extLst>
                    <a:ext uri="{9D8B030D-6E8A-4147-A177-3AD203B41FA5}">
                      <a16:colId xmlns:a16="http://schemas.microsoft.com/office/drawing/2014/main" val="3547975976"/>
                    </a:ext>
                  </a:extLst>
                </a:gridCol>
                <a:gridCol w="827030">
                  <a:extLst>
                    <a:ext uri="{9D8B030D-6E8A-4147-A177-3AD203B41FA5}">
                      <a16:colId xmlns:a16="http://schemas.microsoft.com/office/drawing/2014/main" val="3188105548"/>
                    </a:ext>
                  </a:extLst>
                </a:gridCol>
                <a:gridCol w="345710">
                  <a:extLst>
                    <a:ext uri="{9D8B030D-6E8A-4147-A177-3AD203B41FA5}">
                      <a16:colId xmlns:a16="http://schemas.microsoft.com/office/drawing/2014/main" val="2906403672"/>
                    </a:ext>
                  </a:extLst>
                </a:gridCol>
                <a:gridCol w="466041">
                  <a:extLst>
                    <a:ext uri="{9D8B030D-6E8A-4147-A177-3AD203B41FA5}">
                      <a16:colId xmlns:a16="http://schemas.microsoft.com/office/drawing/2014/main" val="1512844561"/>
                    </a:ext>
                  </a:extLst>
                </a:gridCol>
                <a:gridCol w="706701">
                  <a:extLst>
                    <a:ext uri="{9D8B030D-6E8A-4147-A177-3AD203B41FA5}">
                      <a16:colId xmlns:a16="http://schemas.microsoft.com/office/drawing/2014/main" val="1121641770"/>
                    </a:ext>
                  </a:extLst>
                </a:gridCol>
                <a:gridCol w="586370">
                  <a:extLst>
                    <a:ext uri="{9D8B030D-6E8A-4147-A177-3AD203B41FA5}">
                      <a16:colId xmlns:a16="http://schemas.microsoft.com/office/drawing/2014/main" val="1566721674"/>
                    </a:ext>
                  </a:extLst>
                </a:gridCol>
                <a:gridCol w="737260">
                  <a:extLst>
                    <a:ext uri="{9D8B030D-6E8A-4147-A177-3AD203B41FA5}">
                      <a16:colId xmlns:a16="http://schemas.microsoft.com/office/drawing/2014/main" val="852760607"/>
                    </a:ext>
                  </a:extLst>
                </a:gridCol>
                <a:gridCol w="435480">
                  <a:extLst>
                    <a:ext uri="{9D8B030D-6E8A-4147-A177-3AD203B41FA5}">
                      <a16:colId xmlns:a16="http://schemas.microsoft.com/office/drawing/2014/main" val="1659836033"/>
                    </a:ext>
                  </a:extLst>
                </a:gridCol>
                <a:gridCol w="586370">
                  <a:extLst>
                    <a:ext uri="{9D8B030D-6E8A-4147-A177-3AD203B41FA5}">
                      <a16:colId xmlns:a16="http://schemas.microsoft.com/office/drawing/2014/main" val="704758952"/>
                    </a:ext>
                  </a:extLst>
                </a:gridCol>
                <a:gridCol w="587326">
                  <a:extLst>
                    <a:ext uri="{9D8B030D-6E8A-4147-A177-3AD203B41FA5}">
                      <a16:colId xmlns:a16="http://schemas.microsoft.com/office/drawing/2014/main" val="4082165497"/>
                    </a:ext>
                  </a:extLst>
                </a:gridCol>
                <a:gridCol w="587326">
                  <a:extLst>
                    <a:ext uri="{9D8B030D-6E8A-4147-A177-3AD203B41FA5}">
                      <a16:colId xmlns:a16="http://schemas.microsoft.com/office/drawing/2014/main" val="231561802"/>
                    </a:ext>
                  </a:extLst>
                </a:gridCol>
                <a:gridCol w="357857">
                  <a:extLst>
                    <a:ext uri="{9D8B030D-6E8A-4147-A177-3AD203B41FA5}">
                      <a16:colId xmlns:a16="http://schemas.microsoft.com/office/drawing/2014/main" val="3154709710"/>
                    </a:ext>
                  </a:extLst>
                </a:gridCol>
              </a:tblGrid>
              <a:tr h="1013699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EREDMÉNYEK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projektbe bevont hazai partner száma 3, külföldi partnerek száma 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75649"/>
                  </a:ext>
                </a:extLst>
              </a:tr>
              <a:tr h="4915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87801"/>
                  </a:ext>
                </a:extLst>
              </a:tr>
              <a:tr h="10136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projekt keretében szervezett tanulmányúton </a:t>
                      </a:r>
                      <a:r>
                        <a:rPr lang="hu-HU" sz="2000" dirty="0" smtClean="0">
                          <a:effectLst/>
                        </a:rPr>
                        <a:t>összesen</a:t>
                      </a:r>
                      <a:r>
                        <a:rPr lang="hu-HU" sz="2000" baseline="0" dirty="0" smtClean="0">
                          <a:effectLst/>
                        </a:rPr>
                        <a:t> 58</a:t>
                      </a:r>
                      <a:r>
                        <a:rPr lang="hu-HU" sz="2000" dirty="0" smtClean="0">
                          <a:effectLst/>
                        </a:rPr>
                        <a:t> </a:t>
                      </a:r>
                      <a:r>
                        <a:rPr lang="hu-HU" sz="2000" dirty="0">
                          <a:effectLst/>
                        </a:rPr>
                        <a:t>magyarországi szakember vett részt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19726"/>
                  </a:ext>
                </a:extLst>
              </a:tr>
              <a:tr h="4915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007022"/>
                  </a:ext>
                </a:extLst>
              </a:tr>
              <a:tr h="4915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projekt időtartama </a:t>
                      </a:r>
                      <a:r>
                        <a:rPr lang="hu-HU" sz="2000" dirty="0" smtClean="0">
                          <a:effectLst/>
                        </a:rPr>
                        <a:t>alatt </a:t>
                      </a:r>
                      <a:r>
                        <a:rPr lang="hu-HU" sz="2000" dirty="0">
                          <a:effectLst/>
                        </a:rPr>
                        <a:t>20 </a:t>
                      </a:r>
                      <a:r>
                        <a:rPr lang="hu-HU" sz="2000" dirty="0" smtClean="0">
                          <a:effectLst/>
                        </a:rPr>
                        <a:t>kötelező szakmai </a:t>
                      </a:r>
                      <a:r>
                        <a:rPr lang="hu-HU" sz="2000" dirty="0">
                          <a:effectLst/>
                        </a:rPr>
                        <a:t>program </a:t>
                      </a:r>
                      <a:r>
                        <a:rPr lang="hu-HU" sz="2000" dirty="0" smtClean="0">
                          <a:effectLst/>
                        </a:rPr>
                        <a:t>+ 11 önként vállalt és saját önerőből finanszírozott szakmai program valósul </a:t>
                      </a:r>
                      <a:r>
                        <a:rPr lang="hu-HU" sz="2000" dirty="0">
                          <a:effectLst/>
                        </a:rPr>
                        <a:t>meg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35159"/>
                  </a:ext>
                </a:extLst>
              </a:tr>
              <a:tr h="5221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52712"/>
                  </a:ext>
                </a:extLst>
              </a:tr>
              <a:tr h="4915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372323"/>
                  </a:ext>
                </a:extLst>
              </a:tr>
              <a:tr h="4915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szakterületre vonatkozó minimum 120 ezer karakteres kutatási zárójelentés és ugyanekkora szakpolitikai ajánlás készül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26123"/>
                  </a:ext>
                </a:extLst>
              </a:tr>
              <a:tr h="8176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1623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543650" y="727087"/>
            <a:ext cx="13752012" cy="89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5229200"/>
            <a:ext cx="2995130" cy="21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-</a:t>
            </a:r>
            <a:r>
              <a:rPr lang="hu-HU" sz="3200" b="1" dirty="0" smtClean="0"/>
              <a:t>A </a:t>
            </a:r>
            <a:r>
              <a:rPr lang="hu-HU" sz="3200" b="1" dirty="0"/>
              <a:t>család társadalmi szerepének megerősítése, továbbá a gyermekek és fiatalok képességeinek kibontakoztatása </a:t>
            </a:r>
            <a:endParaRPr lang="hu-HU" sz="3200" b="1" dirty="0" smtClean="0"/>
          </a:p>
          <a:p>
            <a:pPr marL="0" indent="0">
              <a:buNone/>
            </a:pPr>
            <a:r>
              <a:rPr lang="hu-HU" sz="3200" b="1" dirty="0" smtClean="0"/>
              <a:t>-A család </a:t>
            </a:r>
            <a:r>
              <a:rPr lang="hu-HU" sz="3200" b="1" dirty="0"/>
              <a:t>intézményének </a:t>
            </a:r>
            <a:r>
              <a:rPr lang="hu-HU" sz="3200" b="1" dirty="0" smtClean="0"/>
              <a:t>megerősítése</a:t>
            </a:r>
            <a:endParaRPr lang="hu-HU" sz="3200" b="1" dirty="0"/>
          </a:p>
          <a:p>
            <a:pPr marL="0" indent="0">
              <a:buNone/>
            </a:pPr>
            <a:r>
              <a:rPr lang="hu-HU" sz="3200" b="1" dirty="0" smtClean="0"/>
              <a:t>-A </a:t>
            </a:r>
            <a:r>
              <a:rPr lang="hu-HU" sz="3200" b="1" dirty="0"/>
              <a:t>fiatalok társadalmi aktivitásának </a:t>
            </a:r>
            <a:r>
              <a:rPr lang="hu-HU" sz="3200" b="1" dirty="0" smtClean="0"/>
              <a:t>növelése</a:t>
            </a:r>
            <a:endParaRPr lang="hu-HU" sz="3200" b="1" dirty="0"/>
          </a:p>
          <a:p>
            <a:pPr marL="0" indent="0">
              <a:buNone/>
            </a:pPr>
            <a:r>
              <a:rPr lang="hu-HU" sz="3200" b="1" dirty="0" smtClean="0"/>
              <a:t>-A </a:t>
            </a:r>
            <a:r>
              <a:rPr lang="hu-HU" sz="3200" b="1" dirty="0"/>
              <a:t>helyi közösségek, kortárs csoportok fejlesztése programok </a:t>
            </a:r>
            <a:r>
              <a:rPr lang="hu-HU" sz="3200" b="1" dirty="0" smtClean="0"/>
              <a:t>támogatásával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71058"/>
            <a:ext cx="3203848" cy="21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b="1" dirty="0" smtClean="0"/>
          </a:p>
          <a:p>
            <a:r>
              <a:rPr lang="hu-HU" sz="3200" b="1" dirty="0" smtClean="0"/>
              <a:t>A </a:t>
            </a:r>
            <a:r>
              <a:rPr lang="hu-HU" sz="3200" b="1" dirty="0"/>
              <a:t>család és ifjúság társadalmi részvételének növelése </a:t>
            </a:r>
            <a:endParaRPr lang="hu-HU" sz="3200" dirty="0"/>
          </a:p>
          <a:p>
            <a:r>
              <a:rPr lang="hu-HU" sz="3200" dirty="0" smtClean="0"/>
              <a:t>Fiatalok gyermekvállalásra való ösztönzése ( a 2 év  alatt egyesületünk tagcsaládjai között 18 gyermek született)</a:t>
            </a:r>
          </a:p>
          <a:p>
            <a:r>
              <a:rPr lang="hu-HU" sz="3200" dirty="0" smtClean="0"/>
              <a:t>Fiatalok házasságra való ösztönzése </a:t>
            </a:r>
            <a:r>
              <a:rPr lang="hu-HU" sz="3200" dirty="0"/>
              <a:t>( a 2 év  alatt egyesületünk tagcsaládjai </a:t>
            </a:r>
            <a:r>
              <a:rPr lang="hu-HU" sz="3200" dirty="0" smtClean="0"/>
              <a:t>között 7 esküvő volt)</a:t>
            </a:r>
          </a:p>
          <a:p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83" y="-71059"/>
            <a:ext cx="3548517" cy="24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EREDMÉNYEINK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Helyi </a:t>
            </a:r>
            <a:r>
              <a:rPr lang="hu-HU" b="1" dirty="0"/>
              <a:t>civil </a:t>
            </a:r>
            <a:r>
              <a:rPr lang="hu-HU" b="1" dirty="0" smtClean="0"/>
              <a:t>közösségek közötti jó kapcsolatok kialakítása</a:t>
            </a:r>
          </a:p>
          <a:p>
            <a:r>
              <a:rPr lang="hu-HU" b="1" dirty="0" smtClean="0"/>
              <a:t>Intézmények és a civil szervezetek közötti kapcsolatok</a:t>
            </a:r>
          </a:p>
          <a:p>
            <a:r>
              <a:rPr lang="hu-HU" dirty="0"/>
              <a:t>Javul a civil szerveztek együttműködési kompetenciája a humán szakterületeken működő intézményekkel. </a:t>
            </a:r>
            <a:endParaRPr lang="hu-HU" b="1" dirty="0" smtClean="0"/>
          </a:p>
          <a:p>
            <a:r>
              <a:rPr lang="hu-HU" dirty="0" smtClean="0"/>
              <a:t>visszaszorult </a:t>
            </a:r>
            <a:r>
              <a:rPr lang="hu-HU" dirty="0"/>
              <a:t>a hátrányos megkülönböztetés </a:t>
            </a:r>
            <a:r>
              <a:rPr lang="hu-HU" dirty="0" smtClean="0"/>
              <a:t>jelensége-NAGYCSALÁD—HÁTRÁNYOSÁG? HATÉKONSÁG!</a:t>
            </a:r>
          </a:p>
          <a:p>
            <a:r>
              <a:rPr lang="hu-HU" dirty="0" smtClean="0"/>
              <a:t> Nőtt </a:t>
            </a:r>
            <a:r>
              <a:rPr lang="hu-HU" dirty="0"/>
              <a:t>az önkéntes tevékenységet végzők </a:t>
            </a:r>
            <a:r>
              <a:rPr lang="hu-HU" dirty="0" smtClean="0"/>
              <a:t>száma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65875"/>
            <a:ext cx="3113634" cy="21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3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5842000" cy="3556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20" y="3861048"/>
            <a:ext cx="4427984" cy="29519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65875"/>
            <a:ext cx="3113634" cy="21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PROBLÉMA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1508" y="464818"/>
            <a:ext cx="6316351" cy="2316035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3600" dirty="0"/>
          </a:p>
          <a:p>
            <a:pPr algn="ctr">
              <a:buNone/>
            </a:pPr>
            <a:r>
              <a:rPr lang="hu-HU" sz="3600" dirty="0" smtClean="0"/>
              <a:t>  </a:t>
            </a:r>
          </a:p>
          <a:p>
            <a:pPr algn="ctr">
              <a:buNone/>
            </a:pPr>
            <a:endParaRPr lang="hu-HU" sz="3600" dirty="0"/>
          </a:p>
          <a:p>
            <a:pPr algn="ctr">
              <a:buNone/>
            </a:pPr>
            <a:r>
              <a:rPr lang="hu-HU" sz="3600" dirty="0" smtClean="0"/>
              <a:t> A </a:t>
            </a:r>
            <a:r>
              <a:rPr lang="hu-HU" sz="3600" dirty="0"/>
              <a:t>FIATALSÁG             CSALÁD</a:t>
            </a:r>
          </a:p>
          <a:p>
            <a:pPr algn="ctr">
              <a:buNone/>
            </a:pPr>
            <a:r>
              <a:rPr lang="hu-HU" sz="3600" dirty="0" smtClean="0"/>
              <a:t> </a:t>
            </a:r>
            <a:endParaRPr lang="hu-HU" sz="3600" dirty="0"/>
          </a:p>
          <a:p>
            <a:pPr>
              <a:buNone/>
            </a:pPr>
            <a:endParaRPr lang="hu-HU" sz="3600" dirty="0"/>
          </a:p>
        </p:txBody>
      </p:sp>
      <p:sp>
        <p:nvSpPr>
          <p:cNvPr id="4" name="Balra-jobbra nyíl 3"/>
          <p:cNvSpPr/>
          <p:nvPr/>
        </p:nvSpPr>
        <p:spPr>
          <a:xfrm>
            <a:off x="3126667" y="244398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6FD879-0BBD-4049-B1EC-FFCB8EFA39E4}"/>
              </a:ext>
            </a:extLst>
          </p:cNvPr>
          <p:cNvSpPr/>
          <p:nvPr/>
        </p:nvSpPr>
        <p:spPr>
          <a:xfrm>
            <a:off x="179512" y="3561006"/>
            <a:ext cx="9111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indent="-273600">
              <a:buClr>
                <a:schemeClr val="accent3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sz="3600" dirty="0"/>
              <a:t> a családtervezés és demográfiai, megélhetési problémák egymásra épülő területei. </a:t>
            </a:r>
          </a:p>
          <a:p>
            <a:pPr marL="273600" indent="-273600">
              <a:buClr>
                <a:schemeClr val="accent3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sz="3600" dirty="0"/>
              <a:t>a családtervezés és nagycsaláddal együtt járó problémák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4400" dirty="0" smtClean="0"/>
          </a:p>
          <a:p>
            <a:r>
              <a:rPr lang="hu-HU" sz="4400" dirty="0" smtClean="0"/>
              <a:t>A </a:t>
            </a:r>
            <a:r>
              <a:rPr lang="hu-HU" sz="4400" dirty="0"/>
              <a:t>család társadalmi szerepének vizsgálata nemzetközi tapasztalatokra alapozva annak érdekében, hogy azt hazánkban is kamatoztathassuk.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hu-HU" sz="3200" dirty="0"/>
          </a:p>
          <a:p>
            <a:pPr algn="ctr"/>
            <a:r>
              <a:rPr lang="hu-HU" sz="3200" b="1" dirty="0"/>
              <a:t>NEM PROBLÉMA, CSUPÁN TÉNY:</a:t>
            </a:r>
          </a:p>
          <a:p>
            <a:pPr>
              <a:buNone/>
            </a:pPr>
            <a:endParaRPr lang="hu-HU" sz="3200" dirty="0"/>
          </a:p>
          <a:p>
            <a:r>
              <a:rPr lang="hu-HU" sz="3200" dirty="0"/>
              <a:t>Egyesületünk tagcsaládjaink nagy részében a gyerekek már tinédzser korban vannak</a:t>
            </a:r>
            <a:r>
              <a:rPr lang="hu-HU" sz="3200" dirty="0" smtClean="0"/>
              <a:t>.</a:t>
            </a:r>
          </a:p>
          <a:p>
            <a:pPr>
              <a:buNone/>
            </a:pPr>
            <a:endParaRPr lang="hu-HU" sz="3200" dirty="0" smtClean="0"/>
          </a:p>
          <a:p>
            <a:r>
              <a:rPr lang="hu-HU" sz="3200" dirty="0" smtClean="0"/>
              <a:t> </a:t>
            </a:r>
            <a:r>
              <a:rPr lang="hu-HU" sz="3200" dirty="0"/>
              <a:t>Számukra fontosnak </a:t>
            </a:r>
            <a:r>
              <a:rPr lang="hu-HU" sz="3200" dirty="0" smtClean="0"/>
              <a:t>tartottuk </a:t>
            </a:r>
            <a:r>
              <a:rPr lang="hu-HU" sz="3200" dirty="0"/>
              <a:t>a felelős párkapcsolat megalapozását, a családi életre a, gyermekvállalásra való tudatos felkészülést.</a:t>
            </a:r>
          </a:p>
          <a:p>
            <a:endParaRPr lang="hu-HU" sz="32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pPr algn="ctr"/>
            <a:r>
              <a:rPr lang="hu-HU" dirty="0"/>
              <a:t>CÉLJAINK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10000"/>
          </a:bodyPr>
          <a:lstStyle/>
          <a:p>
            <a:r>
              <a:rPr lang="hu-HU" sz="3600" dirty="0"/>
              <a:t>A család fogalmának </a:t>
            </a:r>
            <a:endParaRPr lang="hu-HU" sz="3600" dirty="0" smtClean="0"/>
          </a:p>
          <a:p>
            <a:r>
              <a:rPr lang="hu-HU" sz="3600" dirty="0" smtClean="0"/>
              <a:t>újjáélesztése</a:t>
            </a:r>
            <a:endParaRPr lang="hu-HU" sz="3600" dirty="0"/>
          </a:p>
          <a:p>
            <a:r>
              <a:rPr lang="hu-HU" sz="3600" dirty="0"/>
              <a:t>A hagyományos családi értékek </a:t>
            </a:r>
            <a:r>
              <a:rPr lang="hu-HU" sz="3600" dirty="0" err="1"/>
              <a:t>visszahozatala</a:t>
            </a:r>
            <a:endParaRPr lang="hu-HU" sz="3600" dirty="0"/>
          </a:p>
          <a:p>
            <a:r>
              <a:rPr lang="hu-HU" sz="3600" dirty="0"/>
              <a:t>A fiatalok, a fiatal családok számára példamutatás</a:t>
            </a:r>
          </a:p>
          <a:p>
            <a:r>
              <a:rPr lang="hu-HU" sz="3600" dirty="0"/>
              <a:t>A család- és a gyermekvállalás népszerűsítése</a:t>
            </a:r>
          </a:p>
          <a:p>
            <a:r>
              <a:rPr lang="hu-HU" sz="3600" dirty="0"/>
              <a:t>Megmutatni azt, hogy miként lehet kezelni a nagycsaláddal járó problémákat, logisztikai kihívásokat és mekkora erőforrás és örömforrás a sok testvér.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0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/>
          </a:bodyPr>
          <a:lstStyle/>
          <a:p>
            <a:r>
              <a:rPr lang="hu-HU" dirty="0"/>
              <a:t>A kérdéskör minél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jobb </a:t>
            </a:r>
            <a:r>
              <a:rPr lang="hu-HU" dirty="0"/>
              <a:t>megismerése érdekében: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92500" lnSpcReduction="20000"/>
          </a:bodyPr>
          <a:lstStyle/>
          <a:p>
            <a:endParaRPr lang="hu-HU" sz="3600" dirty="0" smtClean="0"/>
          </a:p>
          <a:p>
            <a:endParaRPr lang="hu-HU" sz="3600" dirty="0" smtClean="0"/>
          </a:p>
          <a:p>
            <a:endParaRPr lang="hu-HU" sz="3600" dirty="0"/>
          </a:p>
          <a:p>
            <a:r>
              <a:rPr lang="hu-HU" sz="3600" dirty="0" smtClean="0"/>
              <a:t>Átadtuk </a:t>
            </a:r>
            <a:r>
              <a:rPr lang="hu-HU" sz="3600" dirty="0"/>
              <a:t>jó gyakorlatainkat térségünk fiataljainak, együttműködő partnereink számára</a:t>
            </a:r>
          </a:p>
          <a:p>
            <a:pPr>
              <a:buNone/>
            </a:pPr>
            <a:endParaRPr lang="hu-HU" sz="3600" dirty="0"/>
          </a:p>
          <a:p>
            <a:r>
              <a:rPr lang="hu-HU" sz="3600" dirty="0" smtClean="0"/>
              <a:t>Megismertük </a:t>
            </a:r>
            <a:r>
              <a:rPr lang="hu-HU" sz="3600" dirty="0"/>
              <a:t>a Kárpát-medence más szegletében, de hasonló kultúrkörből származó szervezetek tapasztalatait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 fontScale="90000"/>
          </a:bodyPr>
          <a:lstStyle/>
          <a:p>
            <a:r>
              <a:rPr lang="hu-HU" sz="5400" dirty="0"/>
              <a:t>TRANSZNACIONÁLIS EGYÜTTMŰKÖDÉSEK</a:t>
            </a:r>
            <a:br>
              <a:rPr lang="hu-HU" sz="54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 fontScale="62500" lnSpcReduction="20000"/>
          </a:bodyPr>
          <a:lstStyle/>
          <a:p>
            <a:endParaRPr lang="hu-HU" dirty="0"/>
          </a:p>
          <a:p>
            <a:endParaRPr lang="hu-HU" sz="4400" dirty="0"/>
          </a:p>
          <a:p>
            <a:endParaRPr lang="hu-HU" sz="4400" dirty="0"/>
          </a:p>
          <a:p>
            <a:r>
              <a:rPr lang="hu-HU" sz="5700" dirty="0"/>
              <a:t>Transznacionális= nációk, nemzetek közötti</a:t>
            </a:r>
          </a:p>
          <a:p>
            <a:endParaRPr lang="hu-HU" sz="5700" dirty="0"/>
          </a:p>
          <a:p>
            <a:r>
              <a:rPr lang="hu-HU" sz="5700" dirty="0"/>
              <a:t>Ezért a pályázat keretei között 3 anyaországi és  4 különböző ország szervezeteit  vonjuk be a pályázatba:</a:t>
            </a:r>
          </a:p>
          <a:p>
            <a:endParaRPr lang="hu-HU" sz="57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3154848" cy="215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endParaRPr lang="hu-HU" sz="3200" b="1" dirty="0">
              <a:solidFill>
                <a:schemeClr val="tx2"/>
              </a:solidFill>
            </a:endParaRPr>
          </a:p>
          <a:p>
            <a:pPr lvl="0"/>
            <a:endParaRPr lang="hu-HU" sz="32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hu-HU" sz="3000" b="1" dirty="0">
                <a:solidFill>
                  <a:schemeClr val="tx2"/>
                </a:solidFill>
              </a:rPr>
              <a:t>EGYÜTTMŰKÖDŐ PARTNEREK</a:t>
            </a:r>
          </a:p>
          <a:p>
            <a:pPr lvl="0"/>
            <a:r>
              <a:rPr lang="hu-HU" sz="3200" b="1" dirty="0">
                <a:solidFill>
                  <a:schemeClr val="tx2"/>
                </a:solidFill>
              </a:rPr>
              <a:t> </a:t>
            </a:r>
            <a:r>
              <a:rPr lang="hu-HU" sz="3200" b="1" dirty="0">
                <a:solidFill>
                  <a:srgbClr val="7030A0"/>
                </a:solidFill>
              </a:rPr>
              <a:t>1.</a:t>
            </a:r>
            <a:r>
              <a:rPr lang="hu-HU" sz="2800" b="1" dirty="0">
                <a:solidFill>
                  <a:srgbClr val="7030A0"/>
                </a:solidFill>
              </a:rPr>
              <a:t>NOE Családi Kör Egyesület, Nyíregyháza </a:t>
            </a:r>
            <a:endParaRPr lang="hu-HU" sz="2800" dirty="0">
              <a:solidFill>
                <a:srgbClr val="7030A0"/>
              </a:solidFill>
            </a:endParaRPr>
          </a:p>
          <a:p>
            <a:pPr lvl="0"/>
            <a:r>
              <a:rPr lang="hu-HU" sz="2800" b="1" i="1" dirty="0">
                <a:solidFill>
                  <a:srgbClr val="7030A0"/>
                </a:solidFill>
              </a:rPr>
              <a:t>2. Mosolyvirág</a:t>
            </a:r>
            <a:r>
              <a:rPr lang="hu-HU" sz="2800" b="1" dirty="0">
                <a:solidFill>
                  <a:srgbClr val="7030A0"/>
                </a:solidFill>
              </a:rPr>
              <a:t> Nagycsaládosok Debreceni </a:t>
            </a:r>
            <a:r>
              <a:rPr lang="hu-HU" sz="2800" b="1" i="1" dirty="0">
                <a:solidFill>
                  <a:srgbClr val="7030A0"/>
                </a:solidFill>
              </a:rPr>
              <a:t>Egyesülete</a:t>
            </a:r>
            <a:endParaRPr lang="hu-HU" sz="2800" dirty="0">
              <a:solidFill>
                <a:srgbClr val="7030A0"/>
              </a:solidFill>
            </a:endParaRPr>
          </a:p>
          <a:p>
            <a:pPr lvl="0"/>
            <a:r>
              <a:rPr lang="hu-HU" sz="2800" b="1" dirty="0">
                <a:solidFill>
                  <a:srgbClr val="7030A0"/>
                </a:solidFill>
              </a:rPr>
              <a:t>3.Bölcső Nagycsaládosok Csongrádi Egyesülete </a:t>
            </a:r>
          </a:p>
          <a:p>
            <a:pPr lvl="0"/>
            <a:endParaRPr lang="hu-HU" sz="2800" dirty="0">
              <a:solidFill>
                <a:srgbClr val="7030A0"/>
              </a:solidFill>
            </a:endParaRPr>
          </a:p>
          <a:p>
            <a:pPr lvl="0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1. Vajdasági Nagycsaládos Egyesületek Szövetsége</a:t>
            </a:r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2. Pro </a:t>
            </a:r>
            <a:r>
              <a:rPr lang="hu-HU" sz="2800" b="1" dirty="0" err="1">
                <a:solidFill>
                  <a:schemeClr val="accent6">
                    <a:lumMod val="50000"/>
                  </a:schemeClr>
                </a:solidFill>
              </a:rPr>
              <a:t>Tharkan</a:t>
            </a:r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 Egyesület - </a:t>
            </a:r>
            <a:r>
              <a:rPr lang="hu-HU" sz="2800" b="1" dirty="0" err="1">
                <a:solidFill>
                  <a:schemeClr val="accent6">
                    <a:lumMod val="50000"/>
                  </a:schemeClr>
                </a:solidFill>
              </a:rPr>
              <a:t>Köröstárkány</a:t>
            </a:r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3. Kárpátaljai Magyar Nagycsaládosok Egyesülete</a:t>
            </a:r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4. FEMIT (Felvidéki Magyar Ifjúságért Társulás</a:t>
            </a:r>
          </a:p>
          <a:p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2" y="-71058"/>
            <a:ext cx="2903328" cy="197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895</Words>
  <Application>Microsoft Office PowerPoint</Application>
  <PresentationFormat>Diavetítés a képernyőre (4:3 oldalarány)</PresentationFormat>
  <Paragraphs>283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Calibri</vt:lpstr>
      <vt:lpstr>Constantia</vt:lpstr>
      <vt:lpstr>Symbol</vt:lpstr>
      <vt:lpstr>Times New Roman</vt:lpstr>
      <vt:lpstr>Wingdings 2</vt:lpstr>
      <vt:lpstr>Áramlás</vt:lpstr>
      <vt:lpstr>PowerPoint-bemutató</vt:lpstr>
      <vt:lpstr>    EFOP-5.2.2-17 Transznacionális együttműködések </vt:lpstr>
      <vt:lpstr>A PROBLÉMA BEMUTATÁSA</vt:lpstr>
      <vt:lpstr>PowerPoint-bemutató</vt:lpstr>
      <vt:lpstr>PowerPoint-bemutató</vt:lpstr>
      <vt:lpstr>CÉLJAINK</vt:lpstr>
      <vt:lpstr>A kérdéskör minél  jobb megismerése érdekében: </vt:lpstr>
      <vt:lpstr>TRANSZNACIONÁLIS EGYÜTTMŰKÖDÉSEK </vt:lpstr>
      <vt:lpstr>PowerPoint-bemutató</vt:lpstr>
      <vt:lpstr>A partnerek által  vállalt konkrét feladatok </vt:lpstr>
      <vt:lpstr> </vt:lpstr>
      <vt:lpstr>PowerPoint-bemutató</vt:lpstr>
      <vt:lpstr>PowerPoint-bemutató</vt:lpstr>
      <vt:lpstr>MEGVALÓSÍTOTT PROGRAMELEMEK</vt:lpstr>
      <vt:lpstr>MEGVALÓSÍTOTT PROGRAMELEMEK</vt:lpstr>
      <vt:lpstr>MEGVALÓSÍTOTT PROGRAMELEMEK</vt:lpstr>
      <vt:lpstr>MEGVALÓSÍTOTT PROGRAMELEMEK</vt:lpstr>
      <vt:lpstr>CÉLCSOPORT</vt:lpstr>
      <vt:lpstr>TEVÉKENYSÉGEK</vt:lpstr>
      <vt:lpstr>TEVÉKENYSÉGEK</vt:lpstr>
      <vt:lpstr>TEVÉKENYSÉGEK</vt:lpstr>
      <vt:lpstr>TEVÉKENYSÉGEK</vt:lpstr>
      <vt:lpstr>PowerPoint-bemutató</vt:lpstr>
      <vt:lpstr>EREDMÉNYEINK</vt:lpstr>
      <vt:lpstr>EREDMÉNYEINK</vt:lpstr>
      <vt:lpstr>   EREDMÉNYEINK</vt:lpstr>
      <vt:lpstr>PowerPoint-bemutató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Andrea</dc:creator>
  <cp:lastModifiedBy>Lévai Andrea</cp:lastModifiedBy>
  <cp:revision>72</cp:revision>
  <dcterms:created xsi:type="dcterms:W3CDTF">2018-03-21T18:37:13Z</dcterms:created>
  <dcterms:modified xsi:type="dcterms:W3CDTF">2019-12-06T23:15:24Z</dcterms:modified>
</cp:coreProperties>
</file>