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6" r:id="rId4"/>
    <p:sldId id="287" r:id="rId5"/>
    <p:sldId id="279" r:id="rId6"/>
    <p:sldId id="288" r:id="rId7"/>
    <p:sldId id="289" r:id="rId8"/>
    <p:sldId id="290" r:id="rId9"/>
    <p:sldId id="291" r:id="rId10"/>
    <p:sldId id="278" r:id="rId11"/>
    <p:sldId id="292" r:id="rId12"/>
    <p:sldId id="293" r:id="rId13"/>
    <p:sldId id="280" r:id="rId14"/>
    <p:sldId id="295" r:id="rId15"/>
    <p:sldId id="294" r:id="rId16"/>
    <p:sldId id="297" r:id="rId17"/>
    <p:sldId id="296" r:id="rId18"/>
    <p:sldId id="298" r:id="rId19"/>
    <p:sldId id="284" r:id="rId20"/>
    <p:sldId id="301" r:id="rId21"/>
    <p:sldId id="299" r:id="rId22"/>
    <p:sldId id="300" r:id="rId23"/>
    <p:sldId id="302" r:id="rId24"/>
    <p:sldId id="303" r:id="rId25"/>
    <p:sldId id="304" r:id="rId26"/>
    <p:sldId id="305" r:id="rId27"/>
    <p:sldId id="306" r:id="rId28"/>
    <p:sldId id="307" r:id="rId2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FB06F-3707-46D7-BBFF-C3584CE8598F}" type="datetimeFigureOut">
              <a:rPr lang="hu-HU" smtClean="0"/>
              <a:t>2019. 12. 07.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2390-900E-47B4-A401-79E028FD2F6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5232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FB06F-3707-46D7-BBFF-C3584CE8598F}" type="datetimeFigureOut">
              <a:rPr lang="hu-HU" smtClean="0"/>
              <a:t>2019. 12. 07.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2390-900E-47B4-A401-79E028FD2F6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4370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FB06F-3707-46D7-BBFF-C3584CE8598F}" type="datetimeFigureOut">
              <a:rPr lang="hu-HU" smtClean="0"/>
              <a:t>2019. 12. 07.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2390-900E-47B4-A401-79E028FD2F6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4762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FB06F-3707-46D7-BBFF-C3584CE8598F}" type="datetimeFigureOut">
              <a:rPr lang="hu-HU" smtClean="0"/>
              <a:t>2019. 12. 07.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2390-900E-47B4-A401-79E028FD2F6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3167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FB06F-3707-46D7-BBFF-C3584CE8598F}" type="datetimeFigureOut">
              <a:rPr lang="hu-HU" smtClean="0"/>
              <a:t>2019. 12. 07.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2390-900E-47B4-A401-79E028FD2F6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5462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FB06F-3707-46D7-BBFF-C3584CE8598F}" type="datetimeFigureOut">
              <a:rPr lang="hu-HU" smtClean="0"/>
              <a:t>2019. 12. 07.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2390-900E-47B4-A401-79E028FD2F6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3511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FB06F-3707-46D7-BBFF-C3584CE8598F}" type="datetimeFigureOut">
              <a:rPr lang="hu-HU" smtClean="0"/>
              <a:t>2019. 12. 07.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2390-900E-47B4-A401-79E028FD2F6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332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FB06F-3707-46D7-BBFF-C3584CE8598F}" type="datetimeFigureOut">
              <a:rPr lang="hu-HU" smtClean="0"/>
              <a:t>2019. 12. 07.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2390-900E-47B4-A401-79E028FD2F6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2309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FB06F-3707-46D7-BBFF-C3584CE8598F}" type="datetimeFigureOut">
              <a:rPr lang="hu-HU" smtClean="0"/>
              <a:t>2019. 12. 07.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2390-900E-47B4-A401-79E028FD2F6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7995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FB06F-3707-46D7-BBFF-C3584CE8598F}" type="datetimeFigureOut">
              <a:rPr lang="hu-HU" smtClean="0"/>
              <a:t>2019. 12. 07.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2390-900E-47B4-A401-79E028FD2F6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1084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FB06F-3707-46D7-BBFF-C3584CE8598F}" type="datetimeFigureOut">
              <a:rPr lang="hu-HU" smtClean="0"/>
              <a:t>2019. 12. 07.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2390-900E-47B4-A401-79E028FD2F6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9805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FB06F-3707-46D7-BBFF-C3584CE8598F}" type="datetimeFigureOut">
              <a:rPr lang="hu-HU" smtClean="0"/>
              <a:t>2019. 12. 07.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22390-900E-47B4-A401-79E028FD2F6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0934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varfalvi.marianna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Az élet védelme és az egészségügy felelőssége – </a:t>
            </a:r>
            <a:br>
              <a:rPr lang="hu-HU" dirty="0"/>
            </a:br>
            <a:r>
              <a:rPr lang="hu-HU" dirty="0"/>
              <a:t>a gyermeknevelés közös felelősség</a:t>
            </a:r>
            <a:br>
              <a:rPr lang="hu-HU" dirty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dirty="0">
                <a:solidFill>
                  <a:srgbClr val="FF0000"/>
                </a:solidFill>
              </a:rPr>
              <a:t>FIATALSÁG - BOLONDSÁG </a:t>
            </a:r>
          </a:p>
          <a:p>
            <a:r>
              <a:rPr lang="hu-HU" dirty="0">
                <a:solidFill>
                  <a:srgbClr val="00B050"/>
                </a:solidFill>
              </a:rPr>
              <a:t>„KOR-TÁRS” – TÁRS A FIATAL CSALÁDOK MELLETT Konferencia </a:t>
            </a:r>
          </a:p>
          <a:p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NOE, Tiszavasvári, 2019. december 7. </a:t>
            </a:r>
          </a:p>
          <a:p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</a:rPr>
              <a:t>Várfalvi Marianna</a:t>
            </a:r>
          </a:p>
        </p:txBody>
      </p:sp>
    </p:spTree>
    <p:extLst>
      <p:ext uri="{BB962C8B-B14F-4D97-AF65-F5344CB8AC3E}">
        <p14:creationId xmlns:p14="http://schemas.microsoft.com/office/powerpoint/2010/main" val="2983754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Az élet védelme – az egészségügy felelőssége</a:t>
            </a:r>
          </a:p>
        </p:txBody>
      </p:sp>
      <p:pic>
        <p:nvPicPr>
          <p:cNvPr id="3074" name="Picture 2" descr="C:\Users\varfalvi.marianna\Pictures\14516401_1145010525566698_6193300491472960350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339181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04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600" dirty="0">
                <a:solidFill>
                  <a:prstClr val="black"/>
                </a:solidFill>
              </a:rPr>
              <a:t>         A gyermeknevelés közös felelősség 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>
              <a:buNone/>
            </a:pPr>
            <a:endParaRPr lang="hu-HU" dirty="0">
              <a:solidFill>
                <a:prstClr val="black"/>
              </a:solidFill>
            </a:endParaRPr>
          </a:p>
          <a:p>
            <a:pPr lvl="0"/>
            <a:r>
              <a:rPr lang="hu-HU" dirty="0">
                <a:solidFill>
                  <a:prstClr val="black"/>
                </a:solidFill>
              </a:rPr>
              <a:t>Kötődés (John </a:t>
            </a:r>
            <a:r>
              <a:rPr lang="hu-HU" dirty="0" err="1">
                <a:solidFill>
                  <a:prstClr val="black"/>
                </a:solidFill>
              </a:rPr>
              <a:t>Bowlby</a:t>
            </a:r>
            <a:r>
              <a:rPr lang="hu-HU" dirty="0">
                <a:solidFill>
                  <a:prstClr val="black"/>
                </a:solidFill>
              </a:rPr>
              <a:t>) elméleten alapul, személyiség fejlődés, önismeret</a:t>
            </a:r>
          </a:p>
          <a:p>
            <a:pPr lvl="0"/>
            <a:r>
              <a:rPr lang="hu-HU" dirty="0">
                <a:solidFill>
                  <a:prstClr val="black"/>
                </a:solidFill>
              </a:rPr>
              <a:t>A gyermek tervezés gyermekkortól kezdődik, gyermeki szerep-játékokban már szülőt is játszik, papás-mamás</a:t>
            </a:r>
          </a:p>
          <a:p>
            <a:pPr lvl="0"/>
            <a:endParaRPr lang="hu-HU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6" y="701728"/>
            <a:ext cx="720080" cy="715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9406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>
                <a:solidFill>
                  <a:prstClr val="black"/>
                </a:solidFill>
              </a:rPr>
              <a:t>        </a:t>
            </a:r>
            <a:r>
              <a:rPr lang="hu-HU" sz="2400" dirty="0">
                <a:solidFill>
                  <a:prstClr val="black"/>
                </a:solidFill>
              </a:rPr>
              <a:t> </a:t>
            </a:r>
            <a:r>
              <a:rPr lang="hu-HU" sz="3600" dirty="0">
                <a:solidFill>
                  <a:prstClr val="black"/>
                </a:solidFill>
              </a:rPr>
              <a:t>A gyermeknevelés közös felelősség 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hu-HU">
                <a:solidFill>
                  <a:prstClr val="black"/>
                </a:solidFill>
              </a:rPr>
              <a:t>A kötődési viselkedés aktivizálódása</a:t>
            </a:r>
          </a:p>
          <a:p>
            <a:pPr lvl="1">
              <a:buFontTx/>
              <a:buChar char="-"/>
            </a:pPr>
            <a:r>
              <a:rPr lang="hu-HU">
                <a:solidFill>
                  <a:prstClr val="black"/>
                </a:solidFill>
              </a:rPr>
              <a:t>A gyermek oldaláról</a:t>
            </a:r>
          </a:p>
          <a:p>
            <a:pPr lvl="2"/>
            <a:r>
              <a:rPr lang="hu-HU">
                <a:solidFill>
                  <a:prstClr val="black"/>
                </a:solidFill>
              </a:rPr>
              <a:t>Könnyen mozgósítja,a fájdalom, a fáradtság, minden, ami ijesztő</a:t>
            </a:r>
          </a:p>
          <a:p>
            <a:pPr lvl="2"/>
            <a:r>
              <a:rPr lang="hu-HU">
                <a:solidFill>
                  <a:prstClr val="black"/>
                </a:solidFill>
              </a:rPr>
              <a:t>Feszültségszint befolyásolja, hogy mi szükséges a befejezéshez</a:t>
            </a:r>
          </a:p>
          <a:p>
            <a:pPr lvl="1">
              <a:buFontTx/>
              <a:buChar char="-"/>
            </a:pPr>
            <a:r>
              <a:rPr lang="hu-HU">
                <a:solidFill>
                  <a:srgbClr val="FF0000"/>
                </a:solidFill>
              </a:rPr>
              <a:t>A szülő oldaláról</a:t>
            </a:r>
          </a:p>
          <a:p>
            <a:pPr lvl="2">
              <a:buFontTx/>
              <a:buChar char="-"/>
            </a:pPr>
            <a:r>
              <a:rPr lang="hu-HU">
                <a:solidFill>
                  <a:srgbClr val="FF0000"/>
                </a:solidFill>
              </a:rPr>
              <a:t>Biológiai gyökerei vannak, bizonyos mértékig előre programozott, de </a:t>
            </a:r>
            <a:r>
              <a:rPr lang="hu-HU" u="sng">
                <a:solidFill>
                  <a:srgbClr val="FF0000"/>
                </a:solidFill>
              </a:rPr>
              <a:t>egyéni formája a szülő előzetes tapasztalatain,  saját kötődési élményein múlik</a:t>
            </a:r>
            <a:endParaRPr lang="hu-HU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6" y="701728"/>
            <a:ext cx="720080" cy="715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7681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dirty="0">
                <a:solidFill>
                  <a:prstClr val="black"/>
                </a:solidFill>
              </a:rPr>
              <a:t>A gyermeknevelés közös felelősség</a:t>
            </a:r>
            <a:endParaRPr lang="hu-HU" dirty="0"/>
          </a:p>
        </p:txBody>
      </p:sp>
      <p:pic>
        <p:nvPicPr>
          <p:cNvPr id="5123" name="Picture 3" descr="C:\Users\varfalvi.marianna\Documents\KÉPEK KINGSTON PENről\képek ikrek, E+ZS\11392809_728275040615128_6881322635942269522_n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48681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911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>
                <a:solidFill>
                  <a:prstClr val="black"/>
                </a:solidFill>
              </a:rPr>
              <a:t> </a:t>
            </a:r>
            <a:r>
              <a:rPr lang="hu-HU" sz="3600" dirty="0">
                <a:solidFill>
                  <a:prstClr val="black"/>
                </a:solidFill>
              </a:rPr>
              <a:t>A gyermeknevelés közös felelősség </a:t>
            </a:r>
            <a:r>
              <a:rPr lang="hu-HU" sz="2400" dirty="0">
                <a:solidFill>
                  <a:prstClr val="black"/>
                </a:solidFill>
              </a:rPr>
              <a:t>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hu-HU" dirty="0">
                <a:solidFill>
                  <a:prstClr val="black"/>
                </a:solidFill>
              </a:rPr>
              <a:t>Párválasztás, elköteleződés, házasság</a:t>
            </a:r>
          </a:p>
          <a:p>
            <a:pPr lvl="0"/>
            <a:r>
              <a:rPr lang="hu-HU" dirty="0">
                <a:solidFill>
                  <a:prstClr val="black"/>
                </a:solidFill>
              </a:rPr>
              <a:t>A pár egymásra találása, egymás megismerése, az önismeret kibővülése</a:t>
            </a:r>
          </a:p>
          <a:p>
            <a:pPr lvl="0"/>
            <a:r>
              <a:rPr lang="hu-HU" dirty="0">
                <a:solidFill>
                  <a:prstClr val="black"/>
                </a:solidFill>
              </a:rPr>
              <a:t>Egymás szülő-gyermek kapcsolatának  megismerése, átbeszélése</a:t>
            </a:r>
          </a:p>
          <a:p>
            <a:pPr lvl="0"/>
            <a:r>
              <a:rPr lang="hu-HU" dirty="0">
                <a:solidFill>
                  <a:prstClr val="black"/>
                </a:solidFill>
              </a:rPr>
              <a:t>Milyen szülők voltak a leendő nagyszülők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6" y="701728"/>
            <a:ext cx="720080" cy="715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5323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>
                <a:solidFill>
                  <a:prstClr val="black"/>
                </a:solidFill>
              </a:rPr>
              <a:t>        </a:t>
            </a:r>
            <a:r>
              <a:rPr lang="hu-HU" sz="2400" dirty="0">
                <a:solidFill>
                  <a:prstClr val="black"/>
                </a:solidFill>
              </a:rPr>
              <a:t> A gyermeknevelés közös felelősség</a:t>
            </a:r>
            <a:r>
              <a:rPr lang="hu-HU" sz="2800" dirty="0">
                <a:solidFill>
                  <a:prstClr val="black"/>
                </a:solidFill>
              </a:rPr>
              <a:t>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>
              <a:buNone/>
            </a:pPr>
            <a:r>
              <a:rPr lang="hu-HU" dirty="0">
                <a:solidFill>
                  <a:prstClr val="black"/>
                </a:solidFill>
              </a:rPr>
              <a:t>A szülői szerep és viselkedés függ attól, </a:t>
            </a:r>
          </a:p>
          <a:p>
            <a:pPr lvl="0"/>
            <a:r>
              <a:rPr lang="hu-HU" dirty="0">
                <a:solidFill>
                  <a:prstClr val="black"/>
                </a:solidFill>
              </a:rPr>
              <a:t>milyen volt a saját gyermekkor, </a:t>
            </a:r>
          </a:p>
          <a:p>
            <a:pPr lvl="0"/>
            <a:r>
              <a:rPr lang="hu-HU" dirty="0">
                <a:solidFill>
                  <a:prstClr val="black"/>
                </a:solidFill>
              </a:rPr>
              <a:t>a szülői minták, </a:t>
            </a:r>
          </a:p>
          <a:p>
            <a:pPr lvl="0"/>
            <a:r>
              <a:rPr lang="hu-HU" dirty="0">
                <a:solidFill>
                  <a:prstClr val="black"/>
                </a:solidFill>
              </a:rPr>
              <a:t>kapcsolatok, tapasztalatok, értékek: </a:t>
            </a:r>
          </a:p>
          <a:p>
            <a:pPr lvl="0"/>
            <a:r>
              <a:rPr lang="hu-HU" dirty="0">
                <a:solidFill>
                  <a:prstClr val="black"/>
                </a:solidFill>
              </a:rPr>
              <a:t>milyen szülőket kaptam, </a:t>
            </a:r>
          </a:p>
          <a:p>
            <a:pPr lvl="0"/>
            <a:r>
              <a:rPr lang="hu-HU" dirty="0">
                <a:solidFill>
                  <a:prstClr val="black"/>
                </a:solidFill>
              </a:rPr>
              <a:t>milyen gyermekük voltam, </a:t>
            </a:r>
          </a:p>
          <a:p>
            <a:pPr lvl="0"/>
            <a:r>
              <a:rPr lang="hu-HU" dirty="0">
                <a:solidFill>
                  <a:prstClr val="black"/>
                </a:solidFill>
              </a:rPr>
              <a:t>milyen szülő szeretnék/nem szeretnék lenni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6" y="701728"/>
            <a:ext cx="720080" cy="715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2148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>
                <a:solidFill>
                  <a:prstClr val="black"/>
                </a:solidFill>
              </a:rPr>
              <a:t> </a:t>
            </a:r>
            <a:r>
              <a:rPr lang="hu-HU" sz="3600" dirty="0">
                <a:solidFill>
                  <a:prstClr val="black"/>
                </a:solidFill>
              </a:rPr>
              <a:t>A gyermeknevelés közös felelősség </a:t>
            </a:r>
            <a:r>
              <a:rPr lang="hu-HU" sz="2400" dirty="0">
                <a:solidFill>
                  <a:prstClr val="black"/>
                </a:solidFill>
              </a:rPr>
              <a:t>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hu-HU">
                <a:solidFill>
                  <a:prstClr val="black"/>
                </a:solidFill>
              </a:rPr>
              <a:t>Milyen anya/apa leszek?</a:t>
            </a:r>
          </a:p>
          <a:p>
            <a:pPr lvl="0"/>
            <a:r>
              <a:rPr lang="hu-HU">
                <a:solidFill>
                  <a:prstClr val="black"/>
                </a:solidFill>
              </a:rPr>
              <a:t>Milyen apa/anya lesz, legyen a társam?</a:t>
            </a:r>
          </a:p>
          <a:p>
            <a:pPr lvl="0"/>
            <a:r>
              <a:rPr lang="hu-HU">
                <a:solidFill>
                  <a:prstClr val="black"/>
                </a:solidFill>
              </a:rPr>
              <a:t>Milyen szülők leszünk? </a:t>
            </a:r>
          </a:p>
          <a:p>
            <a:pPr lvl="0"/>
            <a:r>
              <a:rPr lang="hu-HU">
                <a:solidFill>
                  <a:prstClr val="black"/>
                </a:solidFill>
              </a:rPr>
              <a:t>Milyen szülők a rokonaink, barátaink, kollegáink, szomszédaink ?</a:t>
            </a:r>
            <a:endParaRPr lang="hu-HU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6" y="701728"/>
            <a:ext cx="720080" cy="715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5001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>
                <a:solidFill>
                  <a:prstClr val="black"/>
                </a:solidFill>
              </a:rPr>
              <a:t> </a:t>
            </a:r>
            <a:r>
              <a:rPr lang="hu-HU" sz="3600" dirty="0">
                <a:solidFill>
                  <a:prstClr val="black"/>
                </a:solidFill>
              </a:rPr>
              <a:t>A gyermeknevelés közös felelősség</a:t>
            </a:r>
            <a:r>
              <a:rPr lang="hu-HU" sz="2400" dirty="0">
                <a:solidFill>
                  <a:prstClr val="black"/>
                </a:solidFill>
              </a:rPr>
              <a:t>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hu-HU">
                <a:solidFill>
                  <a:prstClr val="black"/>
                </a:solidFill>
              </a:rPr>
              <a:t>A gyermek iránti vágy, családtervezés, időzítés </a:t>
            </a:r>
          </a:p>
          <a:p>
            <a:pPr lvl="0"/>
            <a:r>
              <a:rPr lang="hu-HU">
                <a:solidFill>
                  <a:prstClr val="black"/>
                </a:solidFill>
              </a:rPr>
              <a:t>Milyen gyermeket/gyermekeket szeretnék? </a:t>
            </a:r>
          </a:p>
          <a:p>
            <a:pPr lvl="1"/>
            <a:r>
              <a:rPr lang="hu-HU">
                <a:solidFill>
                  <a:prstClr val="black"/>
                </a:solidFill>
              </a:rPr>
              <a:t>Neme</a:t>
            </a:r>
          </a:p>
          <a:p>
            <a:pPr lvl="1"/>
            <a:r>
              <a:rPr lang="hu-HU">
                <a:solidFill>
                  <a:prstClr val="black"/>
                </a:solidFill>
              </a:rPr>
              <a:t>Száma</a:t>
            </a:r>
          </a:p>
          <a:p>
            <a:pPr lvl="1"/>
            <a:r>
              <a:rPr lang="hu-HU">
                <a:solidFill>
                  <a:prstClr val="black"/>
                </a:solidFill>
              </a:rPr>
              <a:t>Tulajdonságai</a:t>
            </a:r>
          </a:p>
          <a:p>
            <a:pPr lvl="1"/>
            <a:r>
              <a:rPr lang="hu-HU">
                <a:solidFill>
                  <a:prstClr val="black"/>
                </a:solidFill>
              </a:rPr>
              <a:t>Mit mutatok, tanítok meg meg neki az életből</a:t>
            </a:r>
          </a:p>
          <a:p>
            <a:pPr lvl="1"/>
            <a:r>
              <a:rPr lang="hu-HU">
                <a:solidFill>
                  <a:prstClr val="black"/>
                </a:solidFill>
              </a:rPr>
              <a:t>Milyen életutat képzelek el neki, milyen lehetőségeket biztosítok  a számára</a:t>
            </a:r>
            <a:endParaRPr lang="hu-HU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6" y="701728"/>
            <a:ext cx="720080" cy="715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9227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>
                <a:solidFill>
                  <a:prstClr val="black"/>
                </a:solidFill>
              </a:rPr>
              <a:t> </a:t>
            </a:r>
            <a:r>
              <a:rPr lang="hu-HU" sz="3600" dirty="0">
                <a:solidFill>
                  <a:prstClr val="black"/>
                </a:solidFill>
              </a:rPr>
              <a:t>A gyermeknevelés közös felelősség </a:t>
            </a:r>
            <a:r>
              <a:rPr lang="hu-HU" sz="2400" dirty="0">
                <a:solidFill>
                  <a:prstClr val="black"/>
                </a:solidFill>
              </a:rPr>
              <a:t>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hu-HU">
                <a:solidFill>
                  <a:prstClr val="black"/>
                </a:solidFill>
              </a:rPr>
              <a:t>Szülőtársak leszünk. Szövetség egy életre szóló feladatra. </a:t>
            </a:r>
          </a:p>
          <a:p>
            <a:pPr lvl="0"/>
            <a:r>
              <a:rPr lang="hu-HU">
                <a:solidFill>
                  <a:prstClr val="black"/>
                </a:solidFill>
              </a:rPr>
              <a:t>Ez még erősebb kötelék a párkapcsolati elköteleződésben. </a:t>
            </a:r>
          </a:p>
          <a:p>
            <a:pPr lvl="0"/>
            <a:r>
              <a:rPr lang="hu-HU">
                <a:solidFill>
                  <a:prstClr val="black"/>
                </a:solidFill>
              </a:rPr>
              <a:t>Közös vállalás, élmény, öröm, munka, felelősség. </a:t>
            </a:r>
          </a:p>
          <a:p>
            <a:pPr lvl="0"/>
            <a:r>
              <a:rPr lang="hu-HU">
                <a:solidFill>
                  <a:prstClr val="black"/>
                </a:solidFill>
              </a:rPr>
              <a:t>Közös tervezés, vágyakozás, várakozás, készülődés. </a:t>
            </a:r>
            <a:endParaRPr lang="hu-HU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6" y="701728"/>
            <a:ext cx="720080" cy="715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4381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 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776" y="2046306"/>
            <a:ext cx="3978448" cy="36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405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65909" y="343188"/>
            <a:ext cx="7772400" cy="1470025"/>
          </a:xfrm>
        </p:spPr>
        <p:txBody>
          <a:bodyPr>
            <a:noAutofit/>
          </a:bodyPr>
          <a:lstStyle/>
          <a:p>
            <a:r>
              <a:rPr lang="hu-HU" sz="3200" b="1" dirty="0"/>
              <a:t>Védőnőkért, </a:t>
            </a:r>
            <a:br>
              <a:rPr lang="hu-HU" sz="3200" b="1" dirty="0"/>
            </a:br>
            <a:r>
              <a:rPr lang="hu-HU" sz="3200" b="1" dirty="0"/>
              <a:t>Új Szülők- és Újszülöttekért Alapítvány</a:t>
            </a:r>
            <a:r>
              <a:rPr lang="hu-HU" sz="3200" dirty="0"/>
              <a:t/>
            </a:r>
            <a:br>
              <a:rPr lang="hu-HU" sz="3200" dirty="0"/>
            </a:br>
            <a:r>
              <a:rPr lang="hu-HU" sz="2800" b="1" dirty="0">
                <a:solidFill>
                  <a:srgbClr val="00B050"/>
                </a:solidFill>
              </a:rPr>
              <a:t>Mottónk: „Az egészséges életkezdetért”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5085184"/>
            <a:ext cx="6400800" cy="1248544"/>
          </a:xfrm>
        </p:spPr>
        <p:txBody>
          <a:bodyPr/>
          <a:lstStyle/>
          <a:p>
            <a:r>
              <a:rPr lang="hu-HU" b="1" dirty="0">
                <a:solidFill>
                  <a:schemeClr val="tx1"/>
                </a:solidFill>
              </a:rPr>
              <a:t>1994. </a:t>
            </a:r>
          </a:p>
          <a:p>
            <a:r>
              <a:rPr lang="hu-HU" dirty="0">
                <a:solidFill>
                  <a:schemeClr val="tx1"/>
                </a:solidFill>
              </a:rPr>
              <a:t>Alapító: Magyar Védőnők Egyesülete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3" y="2114550"/>
            <a:ext cx="2657475" cy="2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4086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>
                <a:solidFill>
                  <a:prstClr val="black"/>
                </a:solidFill>
              </a:rPr>
              <a:t> </a:t>
            </a:r>
            <a:r>
              <a:rPr lang="hu-HU" sz="3600" dirty="0">
                <a:solidFill>
                  <a:prstClr val="black"/>
                </a:solidFill>
              </a:rPr>
              <a:t>A gyermeknevelés közös felelősség</a:t>
            </a:r>
            <a:r>
              <a:rPr lang="hu-HU" sz="2400" dirty="0">
                <a:solidFill>
                  <a:prstClr val="black"/>
                </a:solidFill>
              </a:rPr>
              <a:t>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1520" y="1636563"/>
            <a:ext cx="82296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0"/>
            <a:r>
              <a:rPr lang="hu-HU">
                <a:solidFill>
                  <a:prstClr val="black"/>
                </a:solidFill>
              </a:rPr>
              <a:t>Mire készteti még a gyermek a párt, a szülőket </a:t>
            </a:r>
          </a:p>
          <a:p>
            <a:pPr marL="457200" lvl="1" indent="0">
              <a:buNone/>
            </a:pPr>
            <a:r>
              <a:rPr lang="hu-HU">
                <a:solidFill>
                  <a:prstClr val="black"/>
                </a:solidFill>
              </a:rPr>
              <a:t>	- helyet kér az anya és apa életében, gondolatokban, a közös szülői tervezgetésekben,</a:t>
            </a:r>
          </a:p>
          <a:p>
            <a:pPr marL="457200" lvl="1" indent="0">
              <a:buNone/>
            </a:pPr>
            <a:r>
              <a:rPr lang="hu-HU">
                <a:solidFill>
                  <a:prstClr val="black"/>
                </a:solidFill>
              </a:rPr>
              <a:t>	- információ szerzésre, tanulásra ösztönöz. </a:t>
            </a:r>
          </a:p>
          <a:p>
            <a:pPr marL="457200" lvl="1" indent="0">
              <a:buNone/>
            </a:pPr>
            <a:r>
              <a:rPr lang="hu-HU">
                <a:solidFill>
                  <a:prstClr val="black"/>
                </a:solidFill>
              </a:rPr>
              <a:t>	- helyet kér a közös otthonban (fizikai környezet kialakítás, átalakítás) fészekrakóvá teszi a szülőket</a:t>
            </a:r>
          </a:p>
          <a:p>
            <a:pPr marL="457200" lvl="1" indent="0">
              <a:buNone/>
            </a:pPr>
            <a:r>
              <a:rPr lang="hu-HU">
                <a:solidFill>
                  <a:prstClr val="black"/>
                </a:solidFill>
              </a:rPr>
              <a:t>	- életmód váltásra ösztönöz: táplálkozás, mozgás, szexuális kapcsolat, élvezeti szerek, szórakozás, szabadidő eltöltés, életritmus, napirend, stb. 	</a:t>
            </a:r>
          </a:p>
          <a:p>
            <a:pPr marL="457200" lvl="1" indent="0">
              <a:buNone/>
            </a:pPr>
            <a:r>
              <a:rPr lang="hu-HU">
                <a:solidFill>
                  <a:prstClr val="black"/>
                </a:solidFill>
              </a:rPr>
              <a:t>	- lemondások ? vagy felajánlások?	 </a:t>
            </a:r>
            <a:endParaRPr lang="hu-HU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6" y="701728"/>
            <a:ext cx="720080" cy="715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233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>
                <a:solidFill>
                  <a:prstClr val="black"/>
                </a:solidFill>
              </a:rPr>
              <a:t> </a:t>
            </a:r>
            <a:r>
              <a:rPr lang="hu-HU" sz="3600" dirty="0">
                <a:solidFill>
                  <a:prstClr val="black"/>
                </a:solidFill>
              </a:rPr>
              <a:t>A gyermeknevelés közös felelősség</a:t>
            </a:r>
            <a:r>
              <a:rPr lang="hu-HU" sz="2800" dirty="0">
                <a:solidFill>
                  <a:prstClr val="black"/>
                </a:solidFill>
              </a:rPr>
              <a:t>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35743" y="1630309"/>
            <a:ext cx="82296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hu-HU" sz="3000" dirty="0">
                <a:solidFill>
                  <a:prstClr val="black"/>
                </a:solidFill>
              </a:rPr>
              <a:t>A felkészülést segítő kapcsolatok</a:t>
            </a:r>
          </a:p>
          <a:p>
            <a:pPr lvl="1"/>
            <a:r>
              <a:rPr lang="hu-HU" sz="2600" dirty="0">
                <a:solidFill>
                  <a:prstClr val="black"/>
                </a:solidFill>
              </a:rPr>
              <a:t>Egyén</a:t>
            </a:r>
          </a:p>
          <a:p>
            <a:pPr lvl="1"/>
            <a:r>
              <a:rPr lang="hu-HU" sz="2600" dirty="0">
                <a:solidFill>
                  <a:prstClr val="black"/>
                </a:solidFill>
              </a:rPr>
              <a:t>Pár</a:t>
            </a:r>
          </a:p>
          <a:p>
            <a:pPr lvl="1"/>
            <a:r>
              <a:rPr lang="hu-HU" sz="2600" dirty="0">
                <a:solidFill>
                  <a:prstClr val="black"/>
                </a:solidFill>
              </a:rPr>
              <a:t>Család</a:t>
            </a:r>
          </a:p>
          <a:p>
            <a:pPr lvl="1"/>
            <a:r>
              <a:rPr lang="hu-HU" sz="2600" dirty="0">
                <a:solidFill>
                  <a:prstClr val="black"/>
                </a:solidFill>
              </a:rPr>
              <a:t>Barátok, kortársak – sorstársak</a:t>
            </a:r>
          </a:p>
          <a:p>
            <a:pPr lvl="1"/>
            <a:r>
              <a:rPr lang="hu-HU" sz="2600" dirty="0">
                <a:solidFill>
                  <a:prstClr val="black"/>
                </a:solidFill>
              </a:rPr>
              <a:t>Közösségek </a:t>
            </a:r>
          </a:p>
          <a:p>
            <a:pPr lvl="1"/>
            <a:r>
              <a:rPr lang="hu-HU" sz="2600" dirty="0">
                <a:solidFill>
                  <a:prstClr val="black"/>
                </a:solidFill>
              </a:rPr>
              <a:t>Segítő szakemberek </a:t>
            </a:r>
          </a:p>
          <a:p>
            <a:pPr lvl="0"/>
            <a:r>
              <a:rPr lang="hu-HU" sz="3000" dirty="0">
                <a:solidFill>
                  <a:prstClr val="black"/>
                </a:solidFill>
              </a:rPr>
              <a:t>A felkészülésben betöltött </a:t>
            </a:r>
            <a:r>
              <a:rPr lang="hu-HU" dirty="0">
                <a:solidFill>
                  <a:prstClr val="black"/>
                </a:solidFill>
              </a:rPr>
              <a:t>szerepük</a:t>
            </a:r>
          </a:p>
          <a:p>
            <a:pPr lvl="0"/>
            <a:endParaRPr lang="hu-HU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6" y="701728"/>
            <a:ext cx="720080" cy="715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60439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>
                <a:solidFill>
                  <a:prstClr val="black"/>
                </a:solidFill>
              </a:rPr>
              <a:t> </a:t>
            </a:r>
            <a:r>
              <a:rPr lang="hu-HU" sz="3600" dirty="0">
                <a:solidFill>
                  <a:prstClr val="black"/>
                </a:solidFill>
              </a:rPr>
              <a:t>A gyermeknevelés közös felelősség</a:t>
            </a:r>
            <a:r>
              <a:rPr lang="hu-HU" sz="2800" dirty="0">
                <a:solidFill>
                  <a:prstClr val="black"/>
                </a:solidFill>
              </a:rPr>
              <a:t>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hu-HU" sz="2700">
                <a:solidFill>
                  <a:prstClr val="black"/>
                </a:solidFill>
              </a:rPr>
              <a:t>A megfogant élet, az általa érkező változások, állapotok, jelzések érzékelése, nyomonkövetése, értelmezése, megbeszélése, döntések.</a:t>
            </a:r>
          </a:p>
          <a:p>
            <a:pPr lvl="0"/>
            <a:r>
              <a:rPr lang="hu-HU" sz="2700">
                <a:solidFill>
                  <a:prstClr val="black"/>
                </a:solidFill>
              </a:rPr>
              <a:t>Szülőket segítő rendszerek, támogatások.</a:t>
            </a:r>
          </a:p>
          <a:p>
            <a:pPr lvl="0"/>
            <a:r>
              <a:rPr lang="hu-HU" sz="2700">
                <a:solidFill>
                  <a:prstClr val="black"/>
                </a:solidFill>
              </a:rPr>
              <a:t>Szülői jogok, kötelezettségek. </a:t>
            </a:r>
          </a:p>
          <a:p>
            <a:pPr lvl="0"/>
            <a:r>
              <a:rPr lang="hu-HU" sz="2700">
                <a:solidFill>
                  <a:prstClr val="black"/>
                </a:solidFill>
              </a:rPr>
              <a:t>Az új közös megfogant élet, magzat, gyermek jogai.</a:t>
            </a:r>
          </a:p>
          <a:p>
            <a:pPr lvl="0"/>
            <a:r>
              <a:rPr lang="hu-HU" sz="2700">
                <a:solidFill>
                  <a:prstClr val="black"/>
                </a:solidFill>
              </a:rPr>
              <a:t>Szakemberek, ellátórendszerek felkeresése, megismerése, elfogadása.</a:t>
            </a:r>
          </a:p>
          <a:p>
            <a:pPr lvl="0"/>
            <a:r>
              <a:rPr lang="hu-HU" sz="2700">
                <a:solidFill>
                  <a:prstClr val="black"/>
                </a:solidFill>
              </a:rPr>
              <a:t>Gondozásban, ellátásban való részvétel.</a:t>
            </a:r>
            <a:endParaRPr lang="hu-HU" sz="2700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6" y="701728"/>
            <a:ext cx="720080" cy="715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14332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>
                <a:solidFill>
                  <a:prstClr val="black"/>
                </a:solidFill>
              </a:rPr>
              <a:t> </a:t>
            </a:r>
            <a:r>
              <a:rPr lang="hu-HU" sz="3600" dirty="0">
                <a:solidFill>
                  <a:prstClr val="black"/>
                </a:solidFill>
              </a:rPr>
              <a:t>A gyermeknevelés közös felelősség</a:t>
            </a:r>
            <a:r>
              <a:rPr lang="hu-HU" sz="2800" dirty="0">
                <a:solidFill>
                  <a:prstClr val="black"/>
                </a:solidFill>
              </a:rPr>
              <a:t>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hu-HU">
                <a:solidFill>
                  <a:prstClr val="black"/>
                </a:solidFill>
              </a:rPr>
              <a:t>Szülő-szerepre, szülésre felkészülés </a:t>
            </a:r>
          </a:p>
          <a:p>
            <a:pPr lvl="1"/>
            <a:r>
              <a:rPr lang="hu-HU">
                <a:solidFill>
                  <a:prstClr val="black"/>
                </a:solidFill>
              </a:rPr>
              <a:t>Tanfolyamok, programok felkutatása, kiválasztása, részvétel. Lehetőleg együtt.</a:t>
            </a:r>
          </a:p>
          <a:p>
            <a:pPr lvl="1"/>
            <a:r>
              <a:rPr lang="hu-HU">
                <a:solidFill>
                  <a:prstClr val="black"/>
                </a:solidFill>
              </a:rPr>
              <a:t>Otthoni közös felkészülési program, idő, tevékenységek. Kapcsolat a magzattal. </a:t>
            </a:r>
          </a:p>
          <a:p>
            <a:pPr lvl="1"/>
            <a:r>
              <a:rPr lang="hu-HU">
                <a:solidFill>
                  <a:prstClr val="black"/>
                </a:solidFill>
              </a:rPr>
              <a:t> Felkészülési- és szülési terv készítés, formálás</a:t>
            </a:r>
          </a:p>
          <a:p>
            <a:pPr lvl="1"/>
            <a:r>
              <a:rPr lang="hu-HU">
                <a:solidFill>
                  <a:prstClr val="black"/>
                </a:solidFill>
              </a:rPr>
              <a:t>Szakmai segítők, szülési hely kiválasztása</a:t>
            </a:r>
          </a:p>
          <a:p>
            <a:pPr lvl="1"/>
            <a:r>
              <a:rPr lang="hu-HU">
                <a:solidFill>
                  <a:prstClr val="black"/>
                </a:solidFill>
              </a:rPr>
              <a:t>Új támogató kapcsolati háló kiépítése</a:t>
            </a:r>
            <a:endParaRPr lang="hu-HU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6" y="701728"/>
            <a:ext cx="720080" cy="715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61036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>
                <a:solidFill>
                  <a:prstClr val="black"/>
                </a:solidFill>
              </a:rPr>
              <a:t>A gyermeknevelés közös felelősség</a:t>
            </a:r>
            <a:r>
              <a:rPr lang="hu-HU" sz="2800" dirty="0">
                <a:solidFill>
                  <a:prstClr val="black"/>
                </a:solidFill>
              </a:rPr>
              <a:t>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lvl="0"/>
            <a:r>
              <a:rPr lang="hu-HU" sz="3000">
                <a:solidFill>
                  <a:prstClr val="black"/>
                </a:solidFill>
              </a:rPr>
              <a:t>A felkészülés lehetőségei, elemei</a:t>
            </a:r>
          </a:p>
          <a:p>
            <a:pPr lvl="1"/>
            <a:r>
              <a:rPr lang="hu-HU" sz="2600">
                <a:solidFill>
                  <a:prstClr val="black"/>
                </a:solidFill>
              </a:rPr>
              <a:t>Ismeretek szerzése: anyai, embrionális,magzati, újszülött biofizikális állapotáról, fejlődéséről, vizsgálatokról, ellátásokról, életmódi változások szükségességéről, időszerűségéről</a:t>
            </a:r>
          </a:p>
          <a:p>
            <a:pPr lvl="1"/>
            <a:r>
              <a:rPr lang="hu-HU" sz="2600">
                <a:solidFill>
                  <a:prstClr val="black"/>
                </a:solidFill>
              </a:rPr>
              <a:t>A reproduktív időszak pszichoszomatikus folyamatairól, összefüggéseiről, anyai/apai lelki folyamatokról, az anya/apa – magzat kapcsolatról</a:t>
            </a:r>
          </a:p>
          <a:p>
            <a:pPr lvl="1"/>
            <a:r>
              <a:rPr lang="hu-HU" sz="2600">
                <a:solidFill>
                  <a:prstClr val="black"/>
                </a:solidFill>
              </a:rPr>
              <a:t>a szülési munkáról, a fájdalomról, testi és lelki okairól, a megelőzés és a komfort kialakításának lehetőségeiről, módszereiről </a:t>
            </a:r>
          </a:p>
          <a:p>
            <a:pPr lvl="1"/>
            <a:r>
              <a:rPr lang="hu-HU" sz="2600">
                <a:solidFill>
                  <a:prstClr val="black"/>
                </a:solidFill>
              </a:rPr>
              <a:t>Fizikai állapot, testmozgás, jó erőnlét gyakorlatai </a:t>
            </a:r>
            <a:endParaRPr lang="hu-HU" sz="2600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6" y="701728"/>
            <a:ext cx="720080" cy="715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2256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>
                <a:solidFill>
                  <a:prstClr val="black"/>
                </a:solidFill>
              </a:rPr>
              <a:t>A gyermeknevelés közös felelősség</a:t>
            </a:r>
            <a:r>
              <a:rPr lang="hu-HU" sz="2800" dirty="0">
                <a:solidFill>
                  <a:prstClr val="black"/>
                </a:solidFill>
              </a:rPr>
              <a:t>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9804" y="1630309"/>
            <a:ext cx="82296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0"/>
            <a:r>
              <a:rPr lang="hu-HU" dirty="0">
                <a:solidFill>
                  <a:prstClr val="black"/>
                </a:solidFill>
              </a:rPr>
              <a:t>A várandós állapotban és a szüléskor, majd a gyermekágyban ajánlott testhelyzetek, alternatív szülést könnyítő eszközök, módszerek</a:t>
            </a:r>
          </a:p>
          <a:p>
            <a:pPr lvl="0"/>
            <a:r>
              <a:rPr lang="hu-HU" dirty="0">
                <a:solidFill>
                  <a:prstClr val="black"/>
                </a:solidFill>
              </a:rPr>
              <a:t>Légző gyakorlatok </a:t>
            </a:r>
          </a:p>
          <a:p>
            <a:pPr lvl="0"/>
            <a:r>
              <a:rPr lang="hu-HU" dirty="0">
                <a:solidFill>
                  <a:prstClr val="black"/>
                </a:solidFill>
              </a:rPr>
              <a:t>Relaxációs gyakorlatok és lelki támogató/terápiás lehetőségek</a:t>
            </a:r>
          </a:p>
          <a:p>
            <a:pPr lvl="0"/>
            <a:r>
              <a:rPr lang="hu-HU" dirty="0">
                <a:solidFill>
                  <a:prstClr val="black"/>
                </a:solidFill>
              </a:rPr>
              <a:t>Lazító érintő masszázs gyakorlatok </a:t>
            </a:r>
          </a:p>
          <a:p>
            <a:pPr lvl="0"/>
            <a:r>
              <a:rPr lang="hu-HU" dirty="0">
                <a:solidFill>
                  <a:prstClr val="black"/>
                </a:solidFill>
              </a:rPr>
              <a:t>Gyengéd szülés/születés körülményei, átélése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6" y="701728"/>
            <a:ext cx="720080" cy="715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9518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>
                <a:solidFill>
                  <a:prstClr val="black"/>
                </a:solidFill>
              </a:rPr>
              <a:t> </a:t>
            </a:r>
            <a:r>
              <a:rPr lang="hu-HU" sz="3600" dirty="0">
                <a:solidFill>
                  <a:prstClr val="black"/>
                </a:solidFill>
              </a:rPr>
              <a:t>A gyermeknevelés közös felelősség</a:t>
            </a:r>
            <a:r>
              <a:rPr lang="hu-HU" sz="2800" dirty="0">
                <a:solidFill>
                  <a:prstClr val="black"/>
                </a:solidFill>
              </a:rPr>
              <a:t>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hu-HU">
                <a:solidFill>
                  <a:prstClr val="black"/>
                </a:solidFill>
              </a:rPr>
              <a:t>A szülés alatti kapcsolat/kommunikáció, szerepek  tisztázása, változásokra nyitás</a:t>
            </a:r>
          </a:p>
          <a:p>
            <a:pPr lvl="0"/>
            <a:r>
              <a:rPr lang="hu-HU">
                <a:solidFill>
                  <a:prstClr val="black"/>
                </a:solidFill>
              </a:rPr>
              <a:t>Közös élmény feldolgozás</a:t>
            </a:r>
          </a:p>
          <a:p>
            <a:pPr lvl="0"/>
            <a:r>
              <a:rPr lang="hu-HU">
                <a:solidFill>
                  <a:prstClr val="black"/>
                </a:solidFill>
              </a:rPr>
              <a:t>Kapcsolattartás a születést követő napokban, apa, nagyszülők, gyermekek szerepe</a:t>
            </a:r>
          </a:p>
          <a:p>
            <a:pPr lvl="0"/>
            <a:r>
              <a:rPr lang="hu-HU">
                <a:solidFill>
                  <a:prstClr val="black"/>
                </a:solidFill>
              </a:rPr>
              <a:t>Az új közös szerep gyakorlása, visszacsatolások, megerősítések, érzelmi biztonság , </a:t>
            </a:r>
            <a:r>
              <a:rPr lang="hu-HU">
                <a:solidFill>
                  <a:srgbClr val="FF0000"/>
                </a:solidFill>
              </a:rPr>
              <a:t>kötődési folyamat </a:t>
            </a:r>
            <a:r>
              <a:rPr lang="hu-HU">
                <a:solidFill>
                  <a:prstClr val="black"/>
                </a:solidFill>
              </a:rPr>
              <a:t>formálása</a:t>
            </a:r>
            <a:endParaRPr lang="hu-HU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6" y="701728"/>
            <a:ext cx="720080" cy="715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70094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>
                <a:solidFill>
                  <a:prstClr val="black"/>
                </a:solidFill>
              </a:rPr>
              <a:t> </a:t>
            </a:r>
            <a:r>
              <a:rPr lang="hu-HU" sz="3600" dirty="0">
                <a:solidFill>
                  <a:prstClr val="black"/>
                </a:solidFill>
              </a:rPr>
              <a:t>A gyermeknevelés közös felelősség</a:t>
            </a:r>
            <a:r>
              <a:rPr lang="hu-HU" sz="2800" dirty="0">
                <a:solidFill>
                  <a:prstClr val="black"/>
                </a:solidFill>
              </a:rPr>
              <a:t>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9586" y="1630309"/>
            <a:ext cx="82296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hu-HU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6" y="701728"/>
            <a:ext cx="720080" cy="715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varfalvi.marianna\Documents\KÉPEK KINGSTON PENről\képek ikrek, E+ZS\ZORA,ANNA KH\4N 08.10..jpg">
            <a:extLst>
              <a:ext uri="{FF2B5EF4-FFF2-40B4-BE49-F238E27FC236}">
                <a16:creationId xmlns:a16="http://schemas.microsoft.com/office/drawing/2014/main" id="{191CF995-51EA-4707-B646-B3321F5A5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4462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>
                <a:solidFill>
                  <a:prstClr val="black"/>
                </a:solidFill>
              </a:rPr>
              <a:t>A gyermeknevelés közös felelősség</a:t>
            </a:r>
            <a:r>
              <a:rPr lang="hu-HU" sz="2800" dirty="0">
                <a:solidFill>
                  <a:prstClr val="black"/>
                </a:solidFill>
              </a:rPr>
              <a:t>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2713" y="1683063"/>
            <a:ext cx="82296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lvl="0" indent="0" algn="ctr">
              <a:buNone/>
            </a:pPr>
            <a:r>
              <a:rPr lang="hu-HU" dirty="0">
                <a:solidFill>
                  <a:prstClr val="black"/>
                </a:solidFill>
              </a:rPr>
              <a:t> </a:t>
            </a:r>
          </a:p>
          <a:p>
            <a:pPr marL="0" lvl="0" indent="0" algn="ctr">
              <a:buNone/>
            </a:pPr>
            <a:r>
              <a:rPr lang="hu-HU" b="1" dirty="0">
                <a:solidFill>
                  <a:srgbClr val="FF0000"/>
                </a:solidFill>
              </a:rPr>
              <a:t>KÖSZÖNÖM MEGTISZTELŐ FIGYELMÜKET!</a:t>
            </a:r>
          </a:p>
          <a:p>
            <a:pPr marL="0" lvl="0" indent="0" algn="ctr">
              <a:buNone/>
            </a:pPr>
            <a:endParaRPr lang="hu-HU" dirty="0">
              <a:solidFill>
                <a:srgbClr val="FF0000"/>
              </a:solidFill>
            </a:endParaRPr>
          </a:p>
          <a:p>
            <a:pPr marL="0" lvl="0" indent="0" algn="ctr">
              <a:buNone/>
            </a:pPr>
            <a:r>
              <a:rPr lang="hu-HU" dirty="0">
                <a:solidFill>
                  <a:srgbClr val="FF0000"/>
                </a:solidFill>
              </a:rPr>
              <a:t>Legyen áldás, békesség és </a:t>
            </a:r>
            <a:r>
              <a:rPr lang="hu-HU">
                <a:solidFill>
                  <a:srgbClr val="FF0000"/>
                </a:solidFill>
              </a:rPr>
              <a:t>szeretet </a:t>
            </a:r>
          </a:p>
          <a:p>
            <a:pPr marL="0" lvl="0" indent="0" algn="ctr">
              <a:buNone/>
            </a:pPr>
            <a:r>
              <a:rPr lang="hu-HU">
                <a:solidFill>
                  <a:srgbClr val="FF0000"/>
                </a:solidFill>
              </a:rPr>
              <a:t>családjainkon</a:t>
            </a:r>
            <a:r>
              <a:rPr lang="hu-HU" dirty="0">
                <a:solidFill>
                  <a:srgbClr val="FF0000"/>
                </a:solidFill>
              </a:rPr>
              <a:t>, gyermekeinken, szüleinken, és a támogató közösségeken</a:t>
            </a:r>
            <a:r>
              <a:rPr lang="hu-HU">
                <a:solidFill>
                  <a:srgbClr val="FF0000"/>
                </a:solidFill>
              </a:rPr>
              <a:t>, nemzetünkön!</a:t>
            </a:r>
            <a:endParaRPr lang="hu-HU" dirty="0">
              <a:solidFill>
                <a:srgbClr val="FF0000"/>
              </a:solidFill>
            </a:endParaRPr>
          </a:p>
          <a:p>
            <a:pPr marL="0" lvl="0" indent="0" algn="ctr">
              <a:buNone/>
            </a:pPr>
            <a:r>
              <a:rPr lang="hu-HU" dirty="0">
                <a:solidFill>
                  <a:srgbClr val="FF0000"/>
                </a:solidFill>
              </a:rPr>
              <a:t>Áldott, boldog Ádventet és Karácsony kívánok!</a:t>
            </a:r>
          </a:p>
          <a:p>
            <a:pPr marL="0" lvl="0" indent="0" algn="ctr">
              <a:buNone/>
            </a:pPr>
            <a:endParaRPr lang="hu-HU" dirty="0">
              <a:solidFill>
                <a:srgbClr val="FF0000"/>
              </a:solidFill>
            </a:endParaRPr>
          </a:p>
          <a:p>
            <a:pPr marL="0" lvl="0" indent="0" algn="ctr">
              <a:buNone/>
            </a:pPr>
            <a:r>
              <a:rPr lang="hu-HU" dirty="0">
                <a:solidFill>
                  <a:prstClr val="black"/>
                </a:solidFill>
              </a:rPr>
              <a:t>Várfalvi Marianna</a:t>
            </a:r>
          </a:p>
          <a:p>
            <a:pPr marL="0" lvl="0" indent="0" algn="ctr">
              <a:buNone/>
            </a:pPr>
            <a:r>
              <a:rPr lang="hu-HU" dirty="0">
                <a:solidFill>
                  <a:prstClr val="black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varfalvi.marianna@gmail.com</a:t>
            </a:r>
            <a:endParaRPr lang="hu-HU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hu-HU" dirty="0">
                <a:solidFill>
                  <a:prstClr val="black"/>
                </a:solidFill>
              </a:rPr>
              <a:t>+36/20-2121-381</a:t>
            </a:r>
          </a:p>
          <a:p>
            <a:pPr lvl="0"/>
            <a:endParaRPr lang="hu-HU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6" y="701728"/>
            <a:ext cx="720080" cy="715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6958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hu-HU" sz="2400" dirty="0">
                <a:solidFill>
                  <a:prstClr val="black"/>
                </a:solidFill>
              </a:rPr>
              <a:t>        Az élet védelme – </a:t>
            </a:r>
            <a:br>
              <a:rPr lang="hu-HU" sz="2400" dirty="0">
                <a:solidFill>
                  <a:prstClr val="black"/>
                </a:solidFill>
              </a:rPr>
            </a:br>
            <a:r>
              <a:rPr lang="hu-HU" sz="2400" dirty="0">
                <a:solidFill>
                  <a:prstClr val="black"/>
                </a:solidFill>
              </a:rPr>
              <a:t>az egészségügy felelőssége  </a:t>
            </a: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u-HU" b="1" dirty="0"/>
              <a:t>Az Alapítvány céljai: </a:t>
            </a:r>
          </a:p>
          <a:p>
            <a:pPr marL="0" indent="0">
              <a:buNone/>
            </a:pPr>
            <a:r>
              <a:rPr lang="hu-HU" sz="2400" dirty="0"/>
              <a:t>Az Alapítvány hozzájárul a magyar védőnői hálózat korszerűsítéséhez, az egészséges életkezdethez,  </a:t>
            </a:r>
          </a:p>
          <a:p>
            <a:pPr marL="0" indent="0" algn="ctr">
              <a:buNone/>
            </a:pPr>
            <a:r>
              <a:rPr lang="hu-HU" b="1" dirty="0"/>
              <a:t>„a jövő nemzedék </a:t>
            </a:r>
          </a:p>
          <a:p>
            <a:pPr marL="0" indent="0" algn="ctr">
              <a:buNone/>
            </a:pPr>
            <a:r>
              <a:rPr lang="hu-HU" dirty="0"/>
              <a:t> </a:t>
            </a:r>
            <a:r>
              <a:rPr lang="hu-HU" b="1" dirty="0"/>
              <a:t>egészséges életmódjához, hogy egészséges utódok létrehozását, nevelését szolgálják,</a:t>
            </a:r>
            <a:r>
              <a:rPr lang="hu-HU" dirty="0"/>
              <a:t>”</a:t>
            </a:r>
          </a:p>
          <a:p>
            <a:pPr marL="0" indent="0" algn="ctr">
              <a:buNone/>
            </a:pPr>
            <a:r>
              <a:rPr lang="hu-HU" b="1" dirty="0">
                <a:solidFill>
                  <a:prstClr val="black"/>
                </a:solidFill>
              </a:rPr>
              <a:t>Célja: a nemzet számbeli gyarapodásának elősegítése, a család, a koragyermekkor, a generációk közötti pozitív érték- és minta átadása.</a:t>
            </a:r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8183"/>
            <a:ext cx="720080" cy="715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1112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>
                <a:solidFill>
                  <a:prstClr val="black"/>
                </a:solidFill>
              </a:rPr>
              <a:t>        </a:t>
            </a:r>
            <a:r>
              <a:rPr lang="hu-HU" sz="2400" dirty="0">
                <a:solidFill>
                  <a:prstClr val="black"/>
                </a:solidFill>
              </a:rPr>
              <a:t> Az élet védelme – </a:t>
            </a:r>
            <a:br>
              <a:rPr lang="hu-HU" sz="2400" dirty="0">
                <a:solidFill>
                  <a:prstClr val="black"/>
                </a:solidFill>
              </a:rPr>
            </a:br>
            <a:r>
              <a:rPr lang="hu-HU" sz="2400" dirty="0">
                <a:solidFill>
                  <a:prstClr val="black"/>
                </a:solidFill>
              </a:rPr>
              <a:t>az egészségügy felelőssége </a:t>
            </a:r>
            <a:r>
              <a:rPr lang="hu-HU" sz="2800" dirty="0">
                <a:solidFill>
                  <a:prstClr val="black"/>
                </a:solidFill>
              </a:rPr>
              <a:t>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hu-HU" dirty="0"/>
              <a:t>Az Alapítvány tevékenysége:</a:t>
            </a:r>
          </a:p>
          <a:p>
            <a:r>
              <a:rPr lang="hu-HU" dirty="0"/>
              <a:t>Figyelemmel  kíséri a magyar családok és a felnövekvő újabb nemzedékek sorsát, a védőnői hivatás fejlődését. </a:t>
            </a:r>
          </a:p>
          <a:p>
            <a:r>
              <a:rPr lang="hu-HU" dirty="0"/>
              <a:t>Olyan szakmai programokat valósít meg, vagy vesz részt bennük, amelyek a család intézményét, az emberek testi-lelki egészségét, a védőnők és a családokkal foglalkozó más szakemberek szakmai felkészültségét és hivatásuk fejlődését eredményezik.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6" y="701728"/>
            <a:ext cx="720080" cy="715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6010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>
                <a:solidFill>
                  <a:prstClr val="black"/>
                </a:solidFill>
              </a:rPr>
              <a:t>Az élet védelme – </a:t>
            </a:r>
            <a:br>
              <a:rPr lang="hu-HU" dirty="0">
                <a:solidFill>
                  <a:prstClr val="black"/>
                </a:solidFill>
              </a:rPr>
            </a:br>
            <a:r>
              <a:rPr lang="hu-HU" dirty="0">
                <a:solidFill>
                  <a:prstClr val="black"/>
                </a:solidFill>
              </a:rPr>
              <a:t>az egészségügy felelőssége</a:t>
            </a:r>
            <a:r>
              <a:rPr lang="hu-HU" dirty="0"/>
              <a:t> </a:t>
            </a: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813999"/>
            <a:ext cx="326251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9713D613-5CD8-43E7-812F-E597BF3BC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13" y="2763179"/>
            <a:ext cx="2658086" cy="262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61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>
                <a:solidFill>
                  <a:prstClr val="black"/>
                </a:solidFill>
              </a:rPr>
              <a:t>        </a:t>
            </a:r>
            <a:r>
              <a:rPr lang="hu-HU" sz="2400" dirty="0">
                <a:solidFill>
                  <a:prstClr val="black"/>
                </a:solidFill>
              </a:rPr>
              <a:t> Az élet védelme – </a:t>
            </a:r>
            <a:br>
              <a:rPr lang="hu-HU" sz="2400" dirty="0">
                <a:solidFill>
                  <a:prstClr val="black"/>
                </a:solidFill>
              </a:rPr>
            </a:br>
            <a:r>
              <a:rPr lang="hu-HU" sz="2400" dirty="0">
                <a:solidFill>
                  <a:prstClr val="black"/>
                </a:solidFill>
              </a:rPr>
              <a:t>az egészségügy felelőssége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28900"/>
            <a:ext cx="82296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hu-HU" dirty="0"/>
              <a:t> Az élet védelme </a:t>
            </a:r>
            <a:r>
              <a:rPr lang="hu-HU" b="1" dirty="0"/>
              <a:t>alkotmányos jog </a:t>
            </a:r>
            <a:r>
              <a:rPr lang="hu-HU" dirty="0"/>
              <a:t>– az emberi életet a fogamzástól védelem illeti meg. Az egészséghez való jog – alap jog. </a:t>
            </a:r>
          </a:p>
          <a:p>
            <a:r>
              <a:rPr lang="hu-HU" b="1" dirty="0"/>
              <a:t>Az egészségügyről szóló törvény </a:t>
            </a:r>
            <a:r>
              <a:rPr lang="hu-HU" dirty="0"/>
              <a:t>számos ponton támogatja az élet védelmét: a humán reprodukciós folyamatoktól kezdve. </a:t>
            </a:r>
          </a:p>
          <a:p>
            <a:r>
              <a:rPr lang="hu-HU" dirty="0"/>
              <a:t>Az egészségügyi rendszer az alapellátástól minden ellátási szinten, a tudományos kutatás és fejlesztés szintjein is érinti és védi az életet. </a:t>
            </a:r>
          </a:p>
          <a:p>
            <a:r>
              <a:rPr lang="hu-HU" dirty="0"/>
              <a:t>A </a:t>
            </a:r>
            <a:r>
              <a:rPr lang="hu-HU" dirty="0" err="1"/>
              <a:t>hippokrateszi</a:t>
            </a:r>
            <a:r>
              <a:rPr lang="hu-HU" dirty="0"/>
              <a:t> eskü, az egészségügyi dolgozók feladata és felelőssége törvényben szabályozott.  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88183"/>
            <a:ext cx="720080" cy="715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930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>
                <a:solidFill>
                  <a:prstClr val="black"/>
                </a:solidFill>
              </a:rPr>
              <a:t>        </a:t>
            </a:r>
            <a:r>
              <a:rPr lang="hu-HU" sz="2400" dirty="0">
                <a:solidFill>
                  <a:prstClr val="black"/>
                </a:solidFill>
              </a:rPr>
              <a:t> Az élet védelme – </a:t>
            </a:r>
            <a:br>
              <a:rPr lang="hu-HU" sz="2400" dirty="0">
                <a:solidFill>
                  <a:prstClr val="black"/>
                </a:solidFill>
              </a:rPr>
            </a:br>
            <a:r>
              <a:rPr lang="hu-HU" sz="2400" dirty="0">
                <a:solidFill>
                  <a:prstClr val="black"/>
                </a:solidFill>
              </a:rPr>
              <a:t>az egészségügy felelőssége </a:t>
            </a:r>
            <a:r>
              <a:rPr lang="hu-HU" sz="2800" dirty="0">
                <a:solidFill>
                  <a:prstClr val="black"/>
                </a:solidFill>
              </a:rPr>
              <a:t>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30309"/>
            <a:ext cx="82296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Beteg jogok: </a:t>
            </a:r>
          </a:p>
          <a:p>
            <a:r>
              <a:rPr lang="hu-HU" dirty="0"/>
              <a:t>Család- és nővédelmi gondozás</a:t>
            </a:r>
          </a:p>
          <a:p>
            <a:r>
              <a:rPr lang="hu-HU" dirty="0"/>
              <a:t>Várandós gondozás</a:t>
            </a:r>
          </a:p>
          <a:p>
            <a:r>
              <a:rPr lang="hu-HU" dirty="0"/>
              <a:t>Gyermekek és fiatalok gondozása </a:t>
            </a:r>
          </a:p>
          <a:p>
            <a:r>
              <a:rPr lang="hu-HU" dirty="0"/>
              <a:t>Iskola-egészségügyi ellátás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6" y="701728"/>
            <a:ext cx="720080" cy="715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5517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>
                <a:solidFill>
                  <a:prstClr val="black"/>
                </a:solidFill>
              </a:rPr>
              <a:t>        </a:t>
            </a:r>
            <a:r>
              <a:rPr lang="hu-HU" sz="2400" dirty="0">
                <a:solidFill>
                  <a:prstClr val="black"/>
                </a:solidFill>
              </a:rPr>
              <a:t> Az élet védelme – </a:t>
            </a:r>
            <a:br>
              <a:rPr lang="hu-HU" sz="2400" dirty="0">
                <a:solidFill>
                  <a:prstClr val="black"/>
                </a:solidFill>
              </a:rPr>
            </a:br>
            <a:r>
              <a:rPr lang="hu-HU" sz="2400" dirty="0">
                <a:solidFill>
                  <a:prstClr val="black"/>
                </a:solidFill>
              </a:rPr>
              <a:t>az egészségügy felelőssége </a:t>
            </a:r>
            <a:r>
              <a:rPr lang="hu-HU" sz="2800" dirty="0">
                <a:solidFill>
                  <a:prstClr val="black"/>
                </a:solidFill>
              </a:rPr>
              <a:t>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>
              <a:buNone/>
            </a:pPr>
            <a:r>
              <a:rPr lang="hu-HU" b="1" dirty="0">
                <a:solidFill>
                  <a:prstClr val="black"/>
                </a:solidFill>
              </a:rPr>
              <a:t>Magzati élet védelméről szóló törvény</a:t>
            </a:r>
            <a:r>
              <a:rPr lang="hu-HU" dirty="0">
                <a:solidFill>
                  <a:prstClr val="black"/>
                </a:solidFill>
              </a:rPr>
              <a:t> </a:t>
            </a:r>
          </a:p>
          <a:p>
            <a:pPr marL="0" lvl="0" indent="0">
              <a:buNone/>
            </a:pPr>
            <a:r>
              <a:rPr lang="hu-HU" dirty="0">
                <a:solidFill>
                  <a:prstClr val="black"/>
                </a:solidFill>
              </a:rPr>
              <a:t>	-a várandós anya és az új élet védelmét hangsúlyozza, </a:t>
            </a:r>
          </a:p>
          <a:p>
            <a:pPr marL="0" lvl="0" indent="0">
              <a:buNone/>
            </a:pPr>
            <a:r>
              <a:rPr lang="hu-HU" dirty="0">
                <a:solidFill>
                  <a:prstClr val="black"/>
                </a:solidFill>
              </a:rPr>
              <a:t>	-szabályozza a terhesség megszakítás feltételeit</a:t>
            </a:r>
          </a:p>
          <a:p>
            <a:pPr marL="0" lvl="0" indent="0">
              <a:buNone/>
            </a:pPr>
            <a:r>
              <a:rPr lang="hu-HU" b="1" dirty="0">
                <a:solidFill>
                  <a:prstClr val="black"/>
                </a:solidFill>
              </a:rPr>
              <a:t>Alapellátási törvény</a:t>
            </a:r>
          </a:p>
          <a:p>
            <a:pPr marL="0" lvl="0" indent="0">
              <a:buNone/>
            </a:pPr>
            <a:r>
              <a:rPr lang="hu-HU" dirty="0">
                <a:solidFill>
                  <a:prstClr val="black"/>
                </a:solidFill>
              </a:rPr>
              <a:t>	-a szülő együttműködési kötelezettsége a várandósságtól a gyermek felnőtté válásáig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6" y="701728"/>
            <a:ext cx="720080" cy="715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425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>
                <a:solidFill>
                  <a:prstClr val="black"/>
                </a:solidFill>
              </a:rPr>
              <a:t>        </a:t>
            </a:r>
            <a:r>
              <a:rPr lang="hu-HU" sz="2400" dirty="0">
                <a:solidFill>
                  <a:prstClr val="black"/>
                </a:solidFill>
              </a:rPr>
              <a:t> Az élet védelme – </a:t>
            </a:r>
            <a:br>
              <a:rPr lang="hu-HU" sz="2400" dirty="0">
                <a:solidFill>
                  <a:prstClr val="black"/>
                </a:solidFill>
              </a:rPr>
            </a:br>
            <a:r>
              <a:rPr lang="hu-HU" sz="2400" dirty="0">
                <a:solidFill>
                  <a:prstClr val="black"/>
                </a:solidFill>
              </a:rPr>
              <a:t>az egészségügy felelőssége </a:t>
            </a:r>
            <a:r>
              <a:rPr lang="hu-HU" sz="2800" dirty="0">
                <a:solidFill>
                  <a:prstClr val="black"/>
                </a:solidFill>
              </a:rPr>
              <a:t>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hu-HU" b="1" dirty="0">
                <a:solidFill>
                  <a:prstClr val="black"/>
                </a:solidFill>
              </a:rPr>
              <a:t>Az egészségügy felelőssége  </a:t>
            </a:r>
          </a:p>
          <a:p>
            <a:r>
              <a:rPr lang="hu-HU" b="1" dirty="0">
                <a:solidFill>
                  <a:prstClr val="black"/>
                </a:solidFill>
              </a:rPr>
              <a:t>Tudományos bizonyítékokon alapuló ellátások biztosítása</a:t>
            </a:r>
          </a:p>
          <a:p>
            <a:r>
              <a:rPr lang="hu-HU" b="1" dirty="0">
                <a:solidFill>
                  <a:prstClr val="black"/>
                </a:solidFill>
              </a:rPr>
              <a:t>Jogszabályban rögzítése</a:t>
            </a:r>
          </a:p>
          <a:p>
            <a:r>
              <a:rPr lang="hu-HU" b="1" dirty="0">
                <a:solidFill>
                  <a:prstClr val="black"/>
                </a:solidFill>
              </a:rPr>
              <a:t>Szakemberek képzése, felkészítése</a:t>
            </a:r>
          </a:p>
          <a:p>
            <a:r>
              <a:rPr lang="hu-HU" b="1" dirty="0">
                <a:solidFill>
                  <a:prstClr val="black"/>
                </a:solidFill>
              </a:rPr>
              <a:t>Az ellátások megszervezése, finanszírozása</a:t>
            </a:r>
          </a:p>
          <a:p>
            <a:r>
              <a:rPr lang="hu-HU" b="1" dirty="0">
                <a:solidFill>
                  <a:prstClr val="black"/>
                </a:solidFill>
              </a:rPr>
              <a:t>Lakosság tájékoztatása, ismeret adás és attitűd formálás </a:t>
            </a:r>
          </a:p>
          <a:p>
            <a:r>
              <a:rPr lang="hu-HU" b="1" dirty="0">
                <a:solidFill>
                  <a:prstClr val="black"/>
                </a:solidFill>
              </a:rPr>
              <a:t>Az ellátások megvalósítása</a:t>
            </a:r>
          </a:p>
          <a:p>
            <a:r>
              <a:rPr lang="hu-HU" b="1" dirty="0">
                <a:solidFill>
                  <a:prstClr val="black"/>
                </a:solidFill>
              </a:rPr>
              <a:t>További kutatások, eredmények értékelése, ellátások fejlesztése</a:t>
            </a:r>
            <a:endParaRPr lang="hu-HU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6" y="701728"/>
            <a:ext cx="720080" cy="715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969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975</Words>
  <Application>Microsoft Office PowerPoint</Application>
  <PresentationFormat>Diavetítés a képernyőre (4:3 oldalarány)</PresentationFormat>
  <Paragraphs>150</Paragraphs>
  <Slides>28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Office-téma</vt:lpstr>
      <vt:lpstr>Az élet védelme és az egészségügy felelőssége –  a gyermeknevelés közös felelősség </vt:lpstr>
      <vt:lpstr>Védőnőkért,  Új Szülők- és Újszülöttekért Alapítvány Mottónk: „Az egészséges életkezdetért”</vt:lpstr>
      <vt:lpstr>        Az élet védelme –  az egészségügy felelőssége  </vt:lpstr>
      <vt:lpstr>         Az élet védelme –  az egészségügy felelőssége  </vt:lpstr>
      <vt:lpstr>Az élet védelme –  az egészségügy felelőssége </vt:lpstr>
      <vt:lpstr>         Az élet védelme –  az egészségügy felelőssége</vt:lpstr>
      <vt:lpstr>         Az élet védelme –  az egészségügy felelőssége  </vt:lpstr>
      <vt:lpstr>         Az élet védelme –  az egészségügy felelőssége  </vt:lpstr>
      <vt:lpstr>         Az élet védelme –  az egészségügy felelőssége  </vt:lpstr>
      <vt:lpstr>Az élet védelme – az egészségügy felelőssége</vt:lpstr>
      <vt:lpstr>         A gyermeknevelés közös felelősség </vt:lpstr>
      <vt:lpstr>         A gyermeknevelés közös felelősség </vt:lpstr>
      <vt:lpstr>A gyermeknevelés közös felelősség</vt:lpstr>
      <vt:lpstr> A gyermeknevelés közös felelősség  </vt:lpstr>
      <vt:lpstr>         A gyermeknevelés közös felelősség </vt:lpstr>
      <vt:lpstr> A gyermeknevelés közös felelősség  </vt:lpstr>
      <vt:lpstr> A gyermeknevelés közös felelősség </vt:lpstr>
      <vt:lpstr> A gyermeknevelés közös felelősség  </vt:lpstr>
      <vt:lpstr> </vt:lpstr>
      <vt:lpstr> A gyermeknevelés közös felelősség </vt:lpstr>
      <vt:lpstr> A gyermeknevelés közös felelősség </vt:lpstr>
      <vt:lpstr> A gyermeknevelés közös felelősség </vt:lpstr>
      <vt:lpstr> A gyermeknevelés közös felelősség </vt:lpstr>
      <vt:lpstr>A gyermeknevelés közös felelősség </vt:lpstr>
      <vt:lpstr>A gyermeknevelés közös felelősség </vt:lpstr>
      <vt:lpstr> A gyermeknevelés közös felelősség </vt:lpstr>
      <vt:lpstr> A gyermeknevelés közös felelősség </vt:lpstr>
      <vt:lpstr>A gyermeknevelés közös felelősség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család születése – hogyan teszi szülővé a párt a gyermek</dc:title>
  <dc:creator>Várfalvi Marianna</dc:creator>
  <cp:lastModifiedBy>Windows-felhasználó</cp:lastModifiedBy>
  <cp:revision>31</cp:revision>
  <dcterms:created xsi:type="dcterms:W3CDTF">2016-10-28T03:33:29Z</dcterms:created>
  <dcterms:modified xsi:type="dcterms:W3CDTF">2019-12-07T09:36:33Z</dcterms:modified>
</cp:coreProperties>
</file>