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7" r:id="rId2"/>
    <p:sldId id="270" r:id="rId3"/>
    <p:sldId id="271" r:id="rId4"/>
    <p:sldId id="272" r:id="rId5"/>
    <p:sldId id="276" r:id="rId6"/>
    <p:sldId id="268" r:id="rId7"/>
    <p:sldId id="269" r:id="rId8"/>
    <p:sldId id="273" r:id="rId9"/>
    <p:sldId id="274" r:id="rId10"/>
    <p:sldId id="278" r:id="rId11"/>
    <p:sldId id="262" r:id="rId12"/>
    <p:sldId id="260" r:id="rId13"/>
    <p:sldId id="281" r:id="rId14"/>
    <p:sldId id="282" r:id="rId15"/>
    <p:sldId id="283" r:id="rId16"/>
    <p:sldId id="264" r:id="rId17"/>
    <p:sldId id="279" r:id="rId18"/>
    <p:sldId id="286" r:id="rId19"/>
    <p:sldId id="280" r:id="rId20"/>
    <p:sldId id="285" r:id="rId21"/>
    <p:sldId id="287" r:id="rId2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42" autoAdjust="0"/>
    <p:restoredTop sz="94624" autoAdjust="0"/>
  </p:normalViewPr>
  <p:slideViewPr>
    <p:cSldViewPr>
      <p:cViewPr varScale="1">
        <p:scale>
          <a:sx n="74" d="100"/>
          <a:sy n="74" d="100"/>
        </p:scale>
        <p:origin x="11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0308C8-C32D-4C40-944F-31BDE02290A3}" type="datetimeFigureOut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2D17E-7940-43BE-A04F-03E1442EE07E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2D17E-7940-43BE-A04F-03E1442EE07E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2D17E-7940-43BE-A04F-03E1442EE07E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2D17E-7940-43BE-A04F-03E1442EE07E}" type="slidenum">
              <a:rPr lang="hu-HU" smtClean="0"/>
              <a:pPr/>
              <a:t>16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870C-62E6-4158-B6F7-A674F56E1337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80F7-8701-449C-8817-05353E6F821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99EB-A1E0-414D-BAC0-5C143DE4699E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80F7-8701-449C-8817-05353E6F821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896BF-C86B-4489-8FB9-551649D82E7C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80F7-8701-449C-8817-05353E6F821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9326-4311-4550-A057-8CC1FDAF5791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80F7-8701-449C-8817-05353E6F821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A76B-B072-4149-A333-5E65B83CF390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80F7-8701-449C-8817-05353E6F821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D842-F2C9-4FDE-9751-499EBBAE88BB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80F7-8701-449C-8817-05353E6F821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7F2E-A68D-4B07-A6E9-1678220AA6E6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80F7-8701-449C-8817-05353E6F821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30DC7-A1DD-444C-AB37-25BD4231C368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80F7-8701-449C-8817-05353E6F821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8B2F-4B6A-42E4-8FE7-8504BB9ABD0B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80F7-8701-449C-8817-05353E6F821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8663-3074-4A29-A80F-90B5C88C2CA6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80F7-8701-449C-8817-05353E6F821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DAB9-A6A4-45C5-BCFB-41E1140F1AEB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80F7-8701-449C-8817-05353E6F821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F8F65-1BCC-4BA5-9A52-5D4B3D4F4AC4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E80F7-8701-449C-8817-05353E6F8211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hcr.org/refworld/docid/3b00f25d2c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Fiatalság = Bolondság?!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A fiatalok családtervezési ,,szokásainak” változásai és ennek okai az elmúlt 60 évben:</a:t>
            </a:r>
          </a:p>
          <a:p>
            <a:r>
              <a:rPr lang="hu-HU" dirty="0" smtClean="0"/>
              <a:t>Szociológiai</a:t>
            </a:r>
          </a:p>
          <a:p>
            <a:r>
              <a:rPr lang="hu-HU" dirty="0" smtClean="0"/>
              <a:t>Demográfiai</a:t>
            </a:r>
          </a:p>
          <a:p>
            <a:r>
              <a:rPr lang="hu-HU" dirty="0" smtClean="0"/>
              <a:t>Szociálpolitikai </a:t>
            </a:r>
          </a:p>
          <a:p>
            <a:r>
              <a:rPr lang="hu-HU" dirty="0" smtClean="0"/>
              <a:t>Jogi</a:t>
            </a:r>
          </a:p>
          <a:p>
            <a:r>
              <a:rPr lang="hu-HU" dirty="0" smtClean="0"/>
              <a:t>Családi okok</a:t>
            </a:r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2019.12.07.</a:t>
            </a:r>
          </a:p>
          <a:p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pic>
        <p:nvPicPr>
          <p:cNvPr id="6" name="Kép 5"/>
          <p:cNvPicPr/>
          <p:nvPr/>
        </p:nvPicPr>
        <p:blipFill>
          <a:blip r:embed="rId3"/>
          <a:srcRect l="33802" t="24541" r="33594" b="35898"/>
          <a:stretch>
            <a:fillRect/>
          </a:stretch>
        </p:blipFill>
        <p:spPr bwMode="auto">
          <a:xfrm>
            <a:off x="6943727" y="5353051"/>
            <a:ext cx="2200273" cy="150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8B2F-4B6A-42E4-8FE7-8504BB9ABD0B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2286000" y="1997839"/>
            <a:ext cx="4572000" cy="34163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>
            <a:spAutoFit/>
          </a:bodyPr>
          <a:lstStyle/>
          <a:p>
            <a:pPr algn="ctr"/>
            <a:r>
              <a:rPr lang="hu-HU" u="sng" dirty="0" smtClean="0"/>
              <a:t>Családbarát munkahelyi intézkedések:</a:t>
            </a:r>
          </a:p>
          <a:p>
            <a:pPr algn="ctr"/>
            <a:endParaRPr lang="hu-HU" dirty="0" smtClean="0"/>
          </a:p>
          <a:p>
            <a:pPr algn="ctr"/>
            <a:r>
              <a:rPr lang="hu-HU" dirty="0" smtClean="0"/>
              <a:t>2009-2014 között 19 fő gyermekgondozási szabadságon</a:t>
            </a:r>
          </a:p>
          <a:p>
            <a:pPr algn="ctr"/>
            <a:r>
              <a:rPr lang="hu-HU" dirty="0" smtClean="0"/>
              <a:t>Visszatérők 12 fő , GYED /GYES mellett dolgozik 4 fő</a:t>
            </a:r>
          </a:p>
          <a:p>
            <a:pPr algn="ctr"/>
            <a:endParaRPr lang="hu-HU" dirty="0" smtClean="0"/>
          </a:p>
          <a:p>
            <a:pPr algn="ctr"/>
            <a:r>
              <a:rPr lang="hu-HU" dirty="0" smtClean="0"/>
              <a:t>Rugalmas munkaidő</a:t>
            </a:r>
          </a:p>
          <a:p>
            <a:pPr algn="ctr"/>
            <a:r>
              <a:rPr lang="hu-HU" dirty="0" smtClean="0"/>
              <a:t>Betanítás távollét után</a:t>
            </a:r>
          </a:p>
          <a:p>
            <a:pPr algn="ctr"/>
            <a:r>
              <a:rPr lang="hu-HU" dirty="0" smtClean="0"/>
              <a:t>Távollét alatti képzés </a:t>
            </a:r>
          </a:p>
          <a:p>
            <a:pPr algn="ctr"/>
            <a:r>
              <a:rPr lang="hu-HU" dirty="0" smtClean="0"/>
              <a:t>Gyermekfelügyelet </a:t>
            </a:r>
          </a:p>
          <a:p>
            <a:pPr algn="ctr"/>
            <a:r>
              <a:rPr lang="hu-HU" dirty="0" smtClean="0"/>
              <a:t>Egyszeri támogatás</a:t>
            </a:r>
          </a:p>
        </p:txBody>
      </p:sp>
      <p:pic>
        <p:nvPicPr>
          <p:cNvPr id="5" name="Kép 4"/>
          <p:cNvPicPr/>
          <p:nvPr/>
        </p:nvPicPr>
        <p:blipFill>
          <a:blip r:embed="rId3"/>
          <a:srcRect l="33802" t="24541" r="33594" b="35898"/>
          <a:stretch>
            <a:fillRect/>
          </a:stretch>
        </p:blipFill>
        <p:spPr bwMode="auto">
          <a:xfrm>
            <a:off x="6943727" y="5353051"/>
            <a:ext cx="2200273" cy="150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8B2F-4B6A-42E4-8FE7-8504BB9ABD0B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571472" y="1028343"/>
            <a:ext cx="6286528" cy="42473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fontAlgn="base"/>
            <a:r>
              <a:rPr lang="hu-HU" b="1" dirty="0" smtClean="0">
                <a:solidFill>
                  <a:srgbClr val="7030A0"/>
                </a:solidFill>
              </a:rPr>
              <a:t>Jogi </a:t>
            </a:r>
          </a:p>
          <a:p>
            <a:pPr fontAlgn="base"/>
            <a:endParaRPr lang="hu-HU" b="1" dirty="0" smtClean="0"/>
          </a:p>
          <a:p>
            <a:pPr algn="just" fontAlgn="base"/>
            <a:r>
              <a:rPr lang="hu-HU" b="1" dirty="0" smtClean="0"/>
              <a:t>4:24. § [Együttműködési és támogatási kötelezettség]</a:t>
            </a:r>
            <a:endParaRPr lang="hu-HU" dirty="0" smtClean="0"/>
          </a:p>
          <a:p>
            <a:pPr algn="just" fontAlgn="base"/>
            <a:r>
              <a:rPr lang="hu-HU" dirty="0" smtClean="0"/>
              <a:t>(1) A házastársak </a:t>
            </a:r>
            <a:r>
              <a:rPr lang="hu-HU" i="1" u="sng" dirty="0" smtClean="0"/>
              <a:t>hűséggel tartoznak egymásnak; kötelesek közös céljaik érdekében együttműködni és egymást támogatni.</a:t>
            </a:r>
          </a:p>
          <a:p>
            <a:pPr algn="just" fontAlgn="base"/>
            <a:r>
              <a:rPr lang="hu-HU" dirty="0" smtClean="0"/>
              <a:t>(2) A támogatási kötelezettség törvényben meghatározott esetben a házasság felbontását követően is fennáll.</a:t>
            </a:r>
          </a:p>
          <a:p>
            <a:pPr algn="just" fontAlgn="base"/>
            <a:r>
              <a:rPr lang="hu-HU" b="1" dirty="0" smtClean="0"/>
              <a:t>4:25. § [Közös és önálló döntési jog]</a:t>
            </a:r>
            <a:endParaRPr lang="hu-HU" dirty="0" smtClean="0"/>
          </a:p>
          <a:p>
            <a:pPr algn="just" fontAlgn="base"/>
            <a:r>
              <a:rPr lang="hu-HU" dirty="0" smtClean="0">
                <a:solidFill>
                  <a:srgbClr val="FF0000"/>
                </a:solidFill>
              </a:rPr>
              <a:t>A házastársak a házasélet és a család ügyeiben közösen, a személyüket érintő ügyekben önállóan, de a család érdekére figyelemmel döntenek. </a:t>
            </a:r>
            <a:r>
              <a:rPr lang="hu-HU" dirty="0" smtClean="0"/>
              <a:t>Döntéseik során figyelembe kell venniük gyermekük és egymás érdekeit is.</a:t>
            </a:r>
          </a:p>
          <a:p>
            <a:pPr algn="just" fontAlgn="base"/>
            <a:r>
              <a:rPr lang="hu-HU" b="1" dirty="0" smtClean="0"/>
              <a:t>4:26. § [A lakóhely megválasztása]</a:t>
            </a:r>
            <a:endParaRPr lang="hu-HU" dirty="0" smtClean="0"/>
          </a:p>
          <a:p>
            <a:pPr algn="just" fontAlgn="base"/>
            <a:r>
              <a:rPr lang="hu-HU" dirty="0" smtClean="0"/>
              <a:t>A házastársak a lakóhelyüket egymással egyetértésben választják meg.</a:t>
            </a:r>
            <a:endParaRPr lang="hu-HU" dirty="0"/>
          </a:p>
        </p:txBody>
      </p:sp>
      <p:pic>
        <p:nvPicPr>
          <p:cNvPr id="5" name="Kép 4"/>
          <p:cNvPicPr/>
          <p:nvPr/>
        </p:nvPicPr>
        <p:blipFill>
          <a:blip r:embed="rId3"/>
          <a:srcRect l="33802" t="24541" r="33594" b="35898"/>
          <a:stretch>
            <a:fillRect/>
          </a:stretch>
        </p:blipFill>
        <p:spPr bwMode="auto">
          <a:xfrm>
            <a:off x="6943727" y="5353051"/>
            <a:ext cx="2200273" cy="150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8B2F-4B6A-42E4-8FE7-8504BB9ABD0B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571472" y="642918"/>
            <a:ext cx="7858180" cy="452431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fontAlgn="base"/>
            <a:r>
              <a:rPr lang="hu-HU" b="1" dirty="0" smtClean="0"/>
              <a:t>4:1. § [A házasság és a család védelme]</a:t>
            </a:r>
            <a:endParaRPr lang="hu-HU" dirty="0" smtClean="0"/>
          </a:p>
          <a:p>
            <a:pPr fontAlgn="base"/>
            <a:r>
              <a:rPr lang="hu-HU" dirty="0" smtClean="0"/>
              <a:t>(1) A törvény védi a házasságot és a családot.</a:t>
            </a:r>
          </a:p>
          <a:p>
            <a:pPr fontAlgn="base"/>
            <a:r>
              <a:rPr lang="hu-HU" dirty="0" smtClean="0"/>
              <a:t>(2) E törvény alkalmazása során a családi és az egyéni érdek összhangját biztosítva kell eljárni.</a:t>
            </a:r>
          </a:p>
          <a:p>
            <a:pPr fontAlgn="base"/>
            <a:r>
              <a:rPr lang="hu-HU" b="1" dirty="0" smtClean="0"/>
              <a:t>4:2. § [A gyermek érdekének védelme]</a:t>
            </a:r>
            <a:endParaRPr lang="hu-HU" dirty="0" smtClean="0"/>
          </a:p>
          <a:p>
            <a:pPr fontAlgn="base"/>
            <a:r>
              <a:rPr lang="hu-HU" dirty="0" smtClean="0"/>
              <a:t>(1) A családi jogviszonyokban a </a:t>
            </a:r>
            <a:r>
              <a:rPr lang="hu-HU" i="1" u="sng" dirty="0" smtClean="0"/>
              <a:t>gyermek érdeke és jogai fokozott védelemben </a:t>
            </a:r>
            <a:r>
              <a:rPr lang="hu-HU" dirty="0" smtClean="0"/>
              <a:t>részesülnek.</a:t>
            </a:r>
          </a:p>
          <a:p>
            <a:pPr fontAlgn="base"/>
            <a:r>
              <a:rPr lang="hu-HU" dirty="0" smtClean="0"/>
              <a:t>(2) A gyermeknek joga van ahhoz, hogy saját családjában nevelkedjék.</a:t>
            </a:r>
          </a:p>
          <a:p>
            <a:pPr fontAlgn="base"/>
            <a:r>
              <a:rPr lang="hu-HU" dirty="0" smtClean="0"/>
              <a:t>(3) Ha a gyermek nem nevelkedhet saját családjában, akkor is biztosítani kell számára, hogy </a:t>
            </a:r>
            <a:r>
              <a:rPr lang="hu-HU" i="1" u="sng" dirty="0" smtClean="0"/>
              <a:t>lehetőleg családi környezetben nőjön fel és korábbi családi kapcsolatait megtarthassa.</a:t>
            </a:r>
          </a:p>
          <a:p>
            <a:pPr fontAlgn="base"/>
            <a:r>
              <a:rPr lang="hu-HU" dirty="0" smtClean="0"/>
              <a:t>(4) A gyermeknek a saját családjában, illetve a családi környezetben nevelkedéséhez és a korábbi családi kapcsolatai fenntartásához fűződő jogát törvényben meghatározott esetben, kivételesen és a gyermek érdekében lehet korlátozni.</a:t>
            </a:r>
          </a:p>
          <a:p>
            <a:pPr fontAlgn="base"/>
            <a:endParaRPr lang="hu-HU" dirty="0"/>
          </a:p>
        </p:txBody>
      </p:sp>
      <p:pic>
        <p:nvPicPr>
          <p:cNvPr id="5" name="Kép 4"/>
          <p:cNvPicPr/>
          <p:nvPr/>
        </p:nvPicPr>
        <p:blipFill>
          <a:blip r:embed="rId3"/>
          <a:srcRect l="33802" t="24541" r="33594" b="35898"/>
          <a:stretch>
            <a:fillRect/>
          </a:stretch>
        </p:blipFill>
        <p:spPr bwMode="auto">
          <a:xfrm>
            <a:off x="6943727" y="5353051"/>
            <a:ext cx="2200273" cy="150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8B2F-4B6A-42E4-8FE7-8504BB9ABD0B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000108"/>
            <a:ext cx="9144000" cy="526297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hu-HU" sz="2800" b="1" dirty="0" smtClean="0"/>
              <a:t>4:3. § [A házastársak egyenjogúságának elve]</a:t>
            </a:r>
            <a:endParaRPr lang="hu-HU" sz="2800" dirty="0" smtClean="0"/>
          </a:p>
          <a:p>
            <a:pPr fontAlgn="base"/>
            <a:r>
              <a:rPr lang="hu-HU" sz="2800" dirty="0" smtClean="0"/>
              <a:t>A házastársak a házasélet és a család ügyeiben egyenjogúak; jogaik és kötelezettségeik egyenlők.</a:t>
            </a:r>
          </a:p>
          <a:p>
            <a:pPr fontAlgn="base"/>
            <a:r>
              <a:rPr lang="hu-HU" sz="2800" dirty="0" smtClean="0"/>
              <a:t>4:</a:t>
            </a:r>
            <a:r>
              <a:rPr lang="hu-HU" sz="2800" dirty="0" err="1" smtClean="0"/>
              <a:t>4</a:t>
            </a:r>
            <a:r>
              <a:rPr lang="hu-HU" sz="2800" dirty="0" smtClean="0"/>
              <a:t>. § [A méltányosság és a </a:t>
            </a:r>
            <a:r>
              <a:rPr lang="hu-HU" sz="2800" i="1" u="sng" dirty="0" smtClean="0"/>
              <a:t>gyengébb fél védelmének </a:t>
            </a:r>
            <a:r>
              <a:rPr lang="hu-HU" sz="2800" dirty="0" smtClean="0"/>
              <a:t>elve]</a:t>
            </a:r>
          </a:p>
          <a:p>
            <a:pPr fontAlgn="base"/>
            <a:r>
              <a:rPr lang="hu-HU" sz="2800" dirty="0" smtClean="0"/>
              <a:t>A családi jogviszonyokat méltányosan és az érdekei érvényesítésében gyengébb fél védelmét figyelembe véve kell rendezni.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hu-H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Ezek a tendenciák jelentkeznek</a:t>
            </a:r>
            <a:endParaRPr kumimoji="0" lang="hu-H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hu-H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házasságkötések számának csökkenésében</a:t>
            </a:r>
            <a:endParaRPr kumimoji="0" lang="hu-H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hu-H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válások számának emelkedésében</a:t>
            </a:r>
            <a:endParaRPr kumimoji="0" lang="hu-H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hu-H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házasságon kívül születések növekedésében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hu-H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Maga a házasság jogintézménye gyengült meg.</a:t>
            </a:r>
          </a:p>
        </p:txBody>
      </p:sp>
      <p:pic>
        <p:nvPicPr>
          <p:cNvPr id="5" name="Kép 4"/>
          <p:cNvPicPr/>
          <p:nvPr/>
        </p:nvPicPr>
        <p:blipFill>
          <a:blip r:embed="rId3"/>
          <a:srcRect l="33802" t="24541" r="33594" b="35898"/>
          <a:stretch>
            <a:fillRect/>
          </a:stretch>
        </p:blipFill>
        <p:spPr bwMode="auto">
          <a:xfrm>
            <a:off x="6943727" y="5353051"/>
            <a:ext cx="2200273" cy="150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8B2F-4B6A-42E4-8FE7-8504BB9ABD0B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0"/>
            <a:ext cx="8572528" cy="538609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7688" algn="l"/>
              </a:tabLst>
            </a:pPr>
            <a:r>
              <a:rPr kumimoji="0" lang="hu-H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Emberi Jogok Egyetemes Nyilatkozata (1948, kihirdetve: 1956): 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7688" algn="l"/>
              </a:tabLst>
            </a:pPr>
            <a:r>
              <a:rPr kumimoji="0" lang="hu-H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16. cikk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17688" algn="l"/>
              </a:tabLst>
            </a:pPr>
            <a:r>
              <a:rPr kumimoji="0" lang="hu-H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Mind a férfinak, mind a nőnek a házasságra érett kor elérésétől kezdve joga van fajon, nemzetiségen vagy valláson alapuló korlátozás nélkül házasságot kötni és családot alapítani. </a:t>
            </a:r>
            <a:r>
              <a:rPr kumimoji="0" lang="hu-H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 házasság tekintetében a férfinak és a nőnek mind a házasság tartama alatt, mind a házasság felbontása tekintetében egyenlő jogai vannak. </a:t>
            </a:r>
            <a:endParaRPr kumimoji="0" lang="hu-HU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17688" algn="l"/>
              </a:tabLst>
            </a:pPr>
            <a:r>
              <a:rPr kumimoji="0" lang="hu-H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Házasságot csak a jövendő házastársak szabad és teljes beleegyezésével lehet kötni. </a:t>
            </a:r>
            <a:endParaRPr kumimoji="0" lang="hu-HU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17688" algn="l"/>
              </a:tabLst>
            </a:pPr>
            <a:r>
              <a:rPr kumimoji="0" lang="hu-H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 család a társadalom természetes és alapvető alkotó eleme és joga van a társadalom, valamint az állam védelmére.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17688" algn="l"/>
              </a:tabLst>
            </a:pPr>
            <a:endParaRPr lang="hu-HU" sz="1200" i="1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17688" algn="l"/>
              </a:tabLst>
            </a:pPr>
            <a:endParaRPr kumimoji="0" lang="hu-HU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r>
              <a:rPr lang="hu-HU" sz="2000" b="1" dirty="0" smtClean="0"/>
              <a:t>Polgári és Politikai Jogok Egységokmánya   /1966/</a:t>
            </a:r>
          </a:p>
          <a:p>
            <a:r>
              <a:rPr lang="hu-HU" sz="2000" b="1" i="1" dirty="0" smtClean="0"/>
              <a:t>23. cikk</a:t>
            </a:r>
            <a:endParaRPr lang="hu-HU" sz="2000" b="1" dirty="0" smtClean="0"/>
          </a:p>
          <a:p>
            <a:pPr lvl="0"/>
            <a:r>
              <a:rPr lang="hu-HU" sz="2000" i="1" dirty="0" smtClean="0"/>
              <a:t>A család a társadalom természetes és alapvető egysége, és joga van a társadalom és az állam védelmére.</a:t>
            </a:r>
            <a:endParaRPr lang="hu-HU" sz="2000" dirty="0" smtClean="0"/>
          </a:p>
          <a:p>
            <a:pPr lvl="0"/>
            <a:r>
              <a:rPr lang="hu-HU" sz="2000" i="1" dirty="0" smtClean="0"/>
              <a:t>A házasságkötésre alkalmas korban levő férfiak és nők házasságkötési és családalapítási jogát el kell ismerni.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Kép 4"/>
          <p:cNvPicPr/>
          <p:nvPr/>
        </p:nvPicPr>
        <p:blipFill>
          <a:blip r:embed="rId3"/>
          <a:srcRect l="33802" t="24541" r="33594" b="35898"/>
          <a:stretch>
            <a:fillRect/>
          </a:stretch>
        </p:blipFill>
        <p:spPr bwMode="auto">
          <a:xfrm>
            <a:off x="6943727" y="5353051"/>
            <a:ext cx="2200273" cy="150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8B2F-4B6A-42E4-8FE7-8504BB9ABD0B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571480"/>
            <a:ext cx="9144000" cy="375487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hu-H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Nők elleni erőszak megszüntetéséről szóló ENSZ Nyilatkozat</a:t>
            </a:r>
            <a:r>
              <a:rPr kumimoji="0" lang="hu-H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(1993) 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hu-H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és 2. cikkelye a következőképpen határozta meg: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hu-H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"A nők elleni erőszak bármely olyan, a nőket nemük miatt érő erőszakos cselekmény, mely testi, szexuális vagy lelki sérülést, kárt vagy sérelmet okoz vagy okozhat nőknek, beleértve az effajta tettekkel való fenyegetést, valamint a kényszerítést és a szabadságtól való önkényes megfosztást, történjen az a közéletben vagy a magánszférában.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hu-H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Beleértendő, de nem korlátozandó a testi, szexuális és lelki erőszakra, melyet az áldozat a családon belül szenved el, ide értve a bántalmazást, a lánygyermekkel való szexuális visszaélést, hozományhoz </a:t>
            </a:r>
            <a:r>
              <a:rPr kumimoji="0" lang="hu-H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kapcsolódő</a:t>
            </a:r>
            <a:r>
              <a:rPr kumimoji="0" lang="hu-H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erőszakot, a házasságon belüli nemi erőszakot, ……..</a:t>
            </a:r>
            <a:endParaRPr kumimoji="0" lang="hu-HU" sz="12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Kép 4"/>
          <p:cNvPicPr/>
          <p:nvPr/>
        </p:nvPicPr>
        <p:blipFill>
          <a:blip r:embed="rId4"/>
          <a:srcRect l="33802" t="24541" r="33594" b="35898"/>
          <a:stretch>
            <a:fillRect/>
          </a:stretch>
        </p:blipFill>
        <p:spPr bwMode="auto">
          <a:xfrm>
            <a:off x="6943727" y="5353051"/>
            <a:ext cx="2200273" cy="150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ím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0070C0"/>
                </a:solidFill>
              </a:rPr>
              <a:t>Családi Okok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17" name="Szöveg helye 16"/>
          <p:cNvSpPr>
            <a:spLocks noGrp="1"/>
          </p:cNvSpPr>
          <p:nvPr>
            <p:ph type="body" idx="1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r>
              <a:rPr lang="hu-HU" dirty="0" smtClean="0"/>
              <a:t>Hagyományos szerepek</a:t>
            </a:r>
            <a:endParaRPr lang="hu-HU" dirty="0"/>
          </a:p>
        </p:txBody>
      </p:sp>
      <p:sp>
        <p:nvSpPr>
          <p:cNvPr id="18" name="Tartalom helye 1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hu-HU" dirty="0"/>
          </a:p>
        </p:txBody>
      </p:sp>
      <p:sp>
        <p:nvSpPr>
          <p:cNvPr id="19" name="Szöveg helye 18"/>
          <p:cNvSpPr>
            <a:spLocks noGrp="1"/>
          </p:cNvSpPr>
          <p:nvPr>
            <p:ph type="body" sz="quarter" idx="3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r>
              <a:rPr lang="hu-HU" dirty="0" smtClean="0"/>
              <a:t>Új szerepek</a:t>
            </a:r>
            <a:endParaRPr lang="hu-HU" dirty="0"/>
          </a:p>
        </p:txBody>
      </p:sp>
      <p:sp>
        <p:nvSpPr>
          <p:cNvPr id="20" name="Tartalom helye 19"/>
          <p:cNvSpPr>
            <a:spLocks noGrp="1"/>
          </p:cNvSpPr>
          <p:nvPr>
            <p:ph sz="quarter" idx="4"/>
          </p:nvPr>
        </p:nvSpPr>
        <p:spPr>
          <a:blipFill>
            <a:blip r:embed="rId4"/>
            <a:tile tx="0" ty="0" sx="100000" sy="100000" flip="none" algn="tl"/>
          </a:blipFill>
        </p:spPr>
        <p:txBody>
          <a:bodyPr/>
          <a:lstStyle/>
          <a:p>
            <a:endParaRPr lang="hu-HU" dirty="0" smtClean="0"/>
          </a:p>
          <a:p>
            <a:r>
              <a:rPr lang="hu-HU" dirty="0" smtClean="0"/>
              <a:t>Családi </a:t>
            </a:r>
            <a:r>
              <a:rPr lang="hu-HU" dirty="0" err="1" smtClean="0"/>
              <a:t>coach</a:t>
            </a:r>
            <a:r>
              <a:rPr lang="hu-HU" dirty="0" smtClean="0"/>
              <a:t> </a:t>
            </a:r>
          </a:p>
          <a:p>
            <a:r>
              <a:rPr lang="hu-HU" dirty="0" smtClean="0"/>
              <a:t> Menedzser</a:t>
            </a:r>
          </a:p>
          <a:p>
            <a:r>
              <a:rPr lang="hu-HU" dirty="0" smtClean="0"/>
              <a:t>Tanácsadó</a:t>
            </a:r>
          </a:p>
          <a:p>
            <a:endParaRPr lang="hu-HU" dirty="0" smtClean="0"/>
          </a:p>
          <a:p>
            <a:r>
              <a:rPr lang="hu-HU" dirty="0" smtClean="0"/>
              <a:t>2. Családfenntartó szerep</a:t>
            </a:r>
            <a:endParaRPr lang="hu-HU" dirty="0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8B2F-4B6A-42E4-8FE7-8504BB9ABD0B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714348" y="1357298"/>
            <a:ext cx="73581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u-H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hu-H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hu-H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hu-H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hu-H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hu-H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hu-H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hu-H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hu-H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hu-H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hu-H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hu-H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642910" y="642918"/>
            <a:ext cx="621509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 smtClean="0">
              <a:solidFill>
                <a:srgbClr val="0070C0"/>
              </a:solidFill>
            </a:endParaRPr>
          </a:p>
          <a:p>
            <a:endParaRPr lang="hu-HU" dirty="0" smtClean="0">
              <a:solidFill>
                <a:srgbClr val="0070C0"/>
              </a:solidFill>
            </a:endParaRPr>
          </a:p>
          <a:p>
            <a:endParaRPr lang="hu-HU" dirty="0" smtClean="0">
              <a:solidFill>
                <a:srgbClr val="0070C0"/>
              </a:solidFill>
            </a:endParaRPr>
          </a:p>
          <a:p>
            <a:endParaRPr lang="hu-HU" dirty="0" smtClean="0">
              <a:solidFill>
                <a:srgbClr val="0070C0"/>
              </a:solidFill>
            </a:endParaRPr>
          </a:p>
          <a:p>
            <a:endParaRPr lang="hu-HU" dirty="0" smtClean="0">
              <a:solidFill>
                <a:srgbClr val="0070C0"/>
              </a:solidFill>
            </a:endParaRPr>
          </a:p>
          <a:p>
            <a:endParaRPr lang="hu-HU" dirty="0" smtClean="0">
              <a:solidFill>
                <a:srgbClr val="0070C0"/>
              </a:solidFill>
            </a:endParaRPr>
          </a:p>
          <a:p>
            <a:endParaRPr lang="hu-HU" dirty="0" smtClean="0">
              <a:solidFill>
                <a:srgbClr val="0070C0"/>
              </a:solidFill>
            </a:endParaRPr>
          </a:p>
          <a:p>
            <a:endParaRPr lang="hu-HU" dirty="0" smtClean="0">
              <a:solidFill>
                <a:srgbClr val="0070C0"/>
              </a:solidFill>
            </a:endParaRPr>
          </a:p>
          <a:p>
            <a:endParaRPr lang="hu-HU" dirty="0" smtClean="0">
              <a:solidFill>
                <a:srgbClr val="0070C0"/>
              </a:solidFill>
            </a:endParaRPr>
          </a:p>
          <a:p>
            <a:endParaRPr lang="hu-HU" dirty="0" smtClean="0">
              <a:solidFill>
                <a:srgbClr val="0070C0"/>
              </a:solidFill>
            </a:endParaRPr>
          </a:p>
          <a:p>
            <a:endParaRPr lang="hu-HU" dirty="0" smtClean="0">
              <a:solidFill>
                <a:srgbClr val="0070C0"/>
              </a:solidFill>
            </a:endParaRPr>
          </a:p>
          <a:p>
            <a:endParaRPr lang="hu-HU" dirty="0" smtClean="0">
              <a:solidFill>
                <a:srgbClr val="0070C0"/>
              </a:solidFill>
            </a:endParaRPr>
          </a:p>
          <a:p>
            <a:endParaRPr lang="hu-HU" dirty="0" smtClean="0">
              <a:solidFill>
                <a:srgbClr val="0070C0"/>
              </a:solidFill>
            </a:endParaRPr>
          </a:p>
          <a:p>
            <a:endParaRPr lang="hu-HU" dirty="0" smtClean="0">
              <a:solidFill>
                <a:srgbClr val="0070C0"/>
              </a:solidFill>
            </a:endParaRPr>
          </a:p>
          <a:p>
            <a:endParaRPr lang="hu-HU" dirty="0" smtClean="0">
              <a:solidFill>
                <a:srgbClr val="0070C0"/>
              </a:solidFill>
            </a:endParaRPr>
          </a:p>
          <a:p>
            <a:endParaRPr lang="hu-HU" dirty="0" smtClean="0">
              <a:solidFill>
                <a:srgbClr val="0070C0"/>
              </a:solidFill>
            </a:endParaRPr>
          </a:p>
          <a:p>
            <a:endParaRPr lang="hu-HU" dirty="0" smtClean="0">
              <a:solidFill>
                <a:srgbClr val="0070C0"/>
              </a:solidFill>
            </a:endParaRPr>
          </a:p>
          <a:p>
            <a:endParaRPr lang="hu-HU" dirty="0" smtClean="0">
              <a:solidFill>
                <a:srgbClr val="0070C0"/>
              </a:solidFill>
            </a:endParaRPr>
          </a:p>
          <a:p>
            <a:endParaRPr lang="hu-HU" dirty="0" smtClean="0">
              <a:solidFill>
                <a:srgbClr val="0070C0"/>
              </a:solidFill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571472" y="2285992"/>
            <a:ext cx="3714776" cy="3785652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endParaRPr lang="hu-HU" dirty="0" smtClean="0"/>
          </a:p>
          <a:p>
            <a:pPr algn="ctr"/>
            <a:r>
              <a:rPr lang="hu-HU" dirty="0" smtClean="0"/>
              <a:t>                                           </a:t>
            </a:r>
          </a:p>
          <a:p>
            <a:pPr algn="ctr"/>
            <a:endParaRPr lang="hu-HU" dirty="0" smtClean="0"/>
          </a:p>
          <a:p>
            <a:pPr algn="ctr"/>
            <a:endParaRPr lang="hu-HU" dirty="0" smtClean="0"/>
          </a:p>
          <a:p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Feleség, </a:t>
            </a:r>
          </a:p>
          <a:p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Anya,</a:t>
            </a:r>
          </a:p>
          <a:p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Házvezetőnő </a:t>
            </a:r>
          </a:p>
          <a:p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Otthoni értékteremtő munka</a:t>
            </a:r>
          </a:p>
          <a:p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szővés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, vetés, állattartás,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stb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12" name="Kép 11"/>
          <p:cNvPicPr/>
          <p:nvPr/>
        </p:nvPicPr>
        <p:blipFill>
          <a:blip r:embed="rId6"/>
          <a:srcRect l="33802" t="24541" r="33594" b="35898"/>
          <a:stretch>
            <a:fillRect/>
          </a:stretch>
        </p:blipFill>
        <p:spPr bwMode="auto">
          <a:xfrm>
            <a:off x="6943727" y="5353051"/>
            <a:ext cx="2200273" cy="150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8B2F-4B6A-42E4-8FE7-8504BB9ABD0B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571472" y="1997838"/>
            <a:ext cx="7929618" cy="338554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endParaRPr lang="hu-HU" dirty="0" smtClean="0"/>
          </a:p>
          <a:p>
            <a:r>
              <a:rPr lang="hu-H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Új elvárások</a:t>
            </a:r>
          </a:p>
          <a:p>
            <a:pPr algn="ctr"/>
            <a:endParaRPr 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Mindig érdekesnek, vonzónak, értékesnek maradni egymás számára</a:t>
            </a:r>
          </a:p>
          <a:p>
            <a:pPr algn="ctr"/>
            <a:r>
              <a:rPr lang="hu-H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Ne egymás mellett éljünk, hanem együtt!</a:t>
            </a:r>
          </a:p>
          <a:p>
            <a:pPr algn="ctr"/>
            <a:endParaRPr lang="hu-HU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Problémák vannak, de ezt nem gerjeszteni kell, hanem megoldani.</a:t>
            </a:r>
          </a:p>
          <a:p>
            <a:pPr algn="ctr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Nem egymást hibáztatni, hanem közösen változtatni</a:t>
            </a:r>
          </a:p>
          <a:p>
            <a:pPr algn="ctr"/>
            <a:r>
              <a:rPr lang="hu-H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Erkölcsi, szociális és gazdásági közösség az optimálisan működő család.</a:t>
            </a:r>
          </a:p>
          <a:p>
            <a:pPr algn="ctr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Optimális család nincs, mert ez egy folyamatosan változó rendszer.</a:t>
            </a:r>
          </a:p>
          <a:p>
            <a:pPr algn="ctr"/>
            <a:endParaRPr lang="hu-H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Kép 4"/>
          <p:cNvPicPr/>
          <p:nvPr/>
        </p:nvPicPr>
        <p:blipFill>
          <a:blip r:embed="rId3"/>
          <a:srcRect l="33802" t="24541" r="33594" b="35898"/>
          <a:stretch>
            <a:fillRect/>
          </a:stretch>
        </p:blipFill>
        <p:spPr bwMode="auto">
          <a:xfrm>
            <a:off x="6943727" y="5353051"/>
            <a:ext cx="2200273" cy="150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2700" dirty="0" smtClean="0"/>
              <a:t>Mit tehet a család és gyermekjóléti szolgálat?</a:t>
            </a:r>
            <a:br>
              <a:rPr lang="hu-HU" sz="2700" dirty="0" smtClean="0"/>
            </a:br>
            <a:r>
              <a:rPr lang="hu-HU" sz="2700" dirty="0" smtClean="0"/>
              <a:t>Mit tehet a szociális segítő?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hu-HU" dirty="0" smtClean="0"/>
              <a:t>A problémákat a családnak kell azonosítania</a:t>
            </a:r>
          </a:p>
          <a:p>
            <a:r>
              <a:rPr lang="hu-HU" dirty="0" smtClean="0"/>
              <a:t>A megoldás sorrendjét is nekik kell meghatározniuk</a:t>
            </a:r>
          </a:p>
          <a:p>
            <a:r>
              <a:rPr lang="hu-HU" dirty="0" smtClean="0"/>
              <a:t>Minden érintettnek együtt kell működnie</a:t>
            </a:r>
          </a:p>
          <a:p>
            <a:r>
              <a:rPr lang="hu-HU" dirty="0" smtClean="0"/>
              <a:t>A Gyvt. a gyermek mindenek felett álló érdekét hangsúlyozza</a:t>
            </a:r>
          </a:p>
          <a:p>
            <a:r>
              <a:rPr lang="hu-HU" dirty="0" smtClean="0"/>
              <a:t>A saját problémamegoldandó képességeiket kell fejleszteniük</a:t>
            </a:r>
            <a:endParaRPr lang="hu-HU" dirty="0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8B2F-4B6A-42E4-8FE7-8504BB9ABD0B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pic>
        <p:nvPicPr>
          <p:cNvPr id="6" name="Kép 5"/>
          <p:cNvPicPr/>
          <p:nvPr/>
        </p:nvPicPr>
        <p:blipFill>
          <a:blip r:embed="rId3"/>
          <a:srcRect l="33802" t="24541" r="33594" b="35898"/>
          <a:stretch>
            <a:fillRect/>
          </a:stretch>
        </p:blipFill>
        <p:spPr bwMode="auto">
          <a:xfrm>
            <a:off x="6943727" y="5353051"/>
            <a:ext cx="2200273" cy="150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8B2F-4B6A-42E4-8FE7-8504BB9ABD0B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571472" y="1997838"/>
            <a:ext cx="7929618" cy="397031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endParaRPr lang="hu-HU" dirty="0" smtClean="0"/>
          </a:p>
          <a:p>
            <a:pPr algn="ctr"/>
            <a:r>
              <a:rPr lang="hu-HU" b="1" dirty="0" smtClean="0"/>
              <a:t>Család előnyei:</a:t>
            </a:r>
          </a:p>
          <a:p>
            <a:pPr algn="ctr"/>
            <a:endParaRPr lang="hu-HU" dirty="0" smtClean="0"/>
          </a:p>
          <a:p>
            <a:pPr algn="ctr"/>
            <a:r>
              <a:rPr lang="hu-HU" b="1" dirty="0" smtClean="0"/>
              <a:t>Katolikus egyház szerint</a:t>
            </a:r>
            <a:r>
              <a:rPr lang="hu-HU" dirty="0" smtClean="0"/>
              <a:t>: „A család nem pusztán jogi, szociális és gazdasági egység, hanem sokkal inkább a szeretet és szolidaritás közössége, amely egyedül alkalmas arra, hogy tanítson és átadjon olyan kulturális, etikai, szociális szellemi és vallási értékeket, amelyek nélkülözhetetlenek saját tagjainak és a társadalomnak jólétéhez és fejlődéséhez”</a:t>
            </a:r>
          </a:p>
          <a:p>
            <a:pPr algn="ctr"/>
            <a:endParaRPr lang="hu-HU" dirty="0" smtClean="0"/>
          </a:p>
          <a:p>
            <a:pPr algn="ctr"/>
            <a:r>
              <a:rPr lang="hu-HU" b="1" dirty="0" smtClean="0"/>
              <a:t>Gyermekeknek biztos háttér, </a:t>
            </a:r>
          </a:p>
          <a:p>
            <a:pPr algn="ctr"/>
            <a:r>
              <a:rPr lang="hu-HU" b="1" dirty="0" smtClean="0"/>
              <a:t>A házastársaknak kölcsönösségen alapuló szövetség,</a:t>
            </a:r>
          </a:p>
          <a:p>
            <a:pPr algn="ctr"/>
            <a:r>
              <a:rPr lang="hu-HU" b="1" dirty="0" smtClean="0"/>
              <a:t>Nőknek a legnagyobb bók.</a:t>
            </a:r>
          </a:p>
          <a:p>
            <a:pPr algn="ctr"/>
            <a:endParaRPr lang="hu-HU" dirty="0" smtClean="0"/>
          </a:p>
          <a:p>
            <a:pPr algn="ctr"/>
            <a:endParaRPr lang="hu-HU" dirty="0" smtClean="0"/>
          </a:p>
        </p:txBody>
      </p:sp>
      <p:pic>
        <p:nvPicPr>
          <p:cNvPr id="5" name="Kép 4"/>
          <p:cNvPicPr/>
          <p:nvPr/>
        </p:nvPicPr>
        <p:blipFill>
          <a:blip r:embed="rId3"/>
          <a:srcRect l="33802" t="24541" r="33594" b="35898"/>
          <a:stretch>
            <a:fillRect/>
          </a:stretch>
        </p:blipFill>
        <p:spPr bwMode="auto">
          <a:xfrm>
            <a:off x="6943727" y="5353051"/>
            <a:ext cx="2200273" cy="150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hu-H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Szociológiai:</a:t>
            </a:r>
          </a:p>
          <a:p>
            <a:pPr>
              <a:buNone/>
            </a:pPr>
            <a:endParaRPr lang="hu-HU" u="sng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hu-HU" u="sng" dirty="0" smtClean="0">
                <a:latin typeface="Times New Roman" pitchFamily="18" charset="0"/>
                <a:cs typeface="Times New Roman" pitchFamily="18" charset="0"/>
              </a:rPr>
              <a:t>Család, családmag, háztartás</a:t>
            </a:r>
          </a:p>
          <a:p>
            <a:pPr fontAlgn="base"/>
            <a:r>
              <a:rPr lang="hu-HU" i="1" dirty="0" smtClean="0">
                <a:latin typeface="Times New Roman" pitchFamily="18" charset="0"/>
                <a:cs typeface="Times New Roman" pitchFamily="18" charset="0"/>
              </a:rPr>
              <a:t>Család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nak olyan együtt élő kiscsoportot, amelynek tagjait vagy házassági kapcsolat, vagy leszármazás, tehát vérségi (kivételes esetben örökbefogadási) kapcsolat köti össze:</a:t>
            </a:r>
          </a:p>
          <a:p>
            <a:pPr fontAlgn="base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     a házaspár, a házaspárt gyermekkel,  egy szülőt gyermekkel. </a:t>
            </a:r>
          </a:p>
          <a:p>
            <a:pPr fontAlgn="base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      Ezt szokás 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családmag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nak vagy nukleáris családnak is nevezni.</a:t>
            </a:r>
          </a:p>
          <a:p>
            <a:pPr fontAlgn="base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A néprajztudomány viszont a szociológiánál is tágabb családfogalmat használ: nem csupán az együtt lakó, együtt étkező családtagokat számítja a családhoz, hanem azokat is, akik – bár külön laknak, esetleg külön háztartást vezetnek, sőt külön is gazdálkodnak – egymással szoros kapcsolatban élnek. </a:t>
            </a:r>
          </a:p>
          <a:p>
            <a:pPr fontAlgn="base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Továbbá családhoz számítják a családjukkal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együttélő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nagyszülőket és más rokonokat.</a:t>
            </a:r>
          </a:p>
          <a:p>
            <a:pPr fontAlgn="base"/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háztartás 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fogalmát. Ez az együtt lakó és a megélhetési költségeket megosztó, együtt fogyasztó (étkező, tartós javakat közösen használó) emberek csoportja, akik általában, de nem szükségképpen rokonok.        </a:t>
            </a:r>
          </a:p>
          <a:p>
            <a:pPr fontAlgn="base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Gondviselő??</a:t>
            </a:r>
          </a:p>
          <a:p>
            <a:pPr>
              <a:buNone/>
            </a:pPr>
            <a:endParaRPr lang="hu-HU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2019.12.07,</a:t>
            </a:r>
          </a:p>
          <a:p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pic>
        <p:nvPicPr>
          <p:cNvPr id="6" name="Kép 5"/>
          <p:cNvPicPr/>
          <p:nvPr/>
        </p:nvPicPr>
        <p:blipFill>
          <a:blip r:embed="rId3"/>
          <a:srcRect l="33802" t="24541" r="33594" b="35898"/>
          <a:stretch>
            <a:fillRect/>
          </a:stretch>
        </p:blipFill>
        <p:spPr bwMode="auto">
          <a:xfrm>
            <a:off x="6943727" y="5353051"/>
            <a:ext cx="2200273" cy="150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8B2F-4B6A-42E4-8FE7-8504BB9ABD0B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pic>
        <p:nvPicPr>
          <p:cNvPr id="36866" name="Picture 2" descr="Képtalálat a következőre: „család idézet”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7143800" cy="571504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</p:pic>
      <p:pic>
        <p:nvPicPr>
          <p:cNvPr id="5" name="Kép 4"/>
          <p:cNvPicPr/>
          <p:nvPr/>
        </p:nvPicPr>
        <p:blipFill>
          <a:blip r:embed="rId4"/>
          <a:srcRect l="33802" t="24541" r="33594" b="35898"/>
          <a:stretch>
            <a:fillRect/>
          </a:stretch>
        </p:blipFill>
        <p:spPr bwMode="auto">
          <a:xfrm>
            <a:off x="6943727" y="5353051"/>
            <a:ext cx="2200273" cy="150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8B2F-4B6A-42E4-8FE7-8504BB9ABD0B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pic>
        <p:nvPicPr>
          <p:cNvPr id="4" name="Kép 3"/>
          <p:cNvPicPr/>
          <p:nvPr/>
        </p:nvPicPr>
        <p:blipFill>
          <a:blip r:embed="rId2"/>
          <a:srcRect l="33802" t="24541" r="33594" b="35898"/>
          <a:stretch>
            <a:fillRect/>
          </a:stretch>
        </p:blipFill>
        <p:spPr bwMode="auto">
          <a:xfrm>
            <a:off x="6943727" y="5353051"/>
            <a:ext cx="2200273" cy="150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zövegdoboz 4"/>
          <p:cNvSpPr txBox="1"/>
          <p:nvPr/>
        </p:nvSpPr>
        <p:spPr>
          <a:xfrm>
            <a:off x="1643042" y="2500306"/>
            <a:ext cx="6429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b="1" dirty="0" smtClean="0"/>
              <a:t>Köszönöm a figyelmet.</a:t>
            </a:r>
            <a:endParaRPr lang="hu-HU" sz="4800" b="1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 numCol="2">
            <a:normAutofit fontScale="32500" lnSpcReduction="20000"/>
          </a:bodyPr>
          <a:lstStyle/>
          <a:p>
            <a:pPr algn="ctr" fontAlgn="base">
              <a:buNone/>
            </a:pPr>
            <a:r>
              <a:rPr lang="hu-HU" sz="5600" u="sng" dirty="0" smtClean="0">
                <a:latin typeface="Times New Roman" pitchFamily="18" charset="0"/>
                <a:cs typeface="Times New Roman" pitchFamily="18" charset="0"/>
              </a:rPr>
              <a:t> Statisztikában négyféle </a:t>
            </a:r>
            <a:r>
              <a:rPr lang="hu-HU" sz="5600" i="1" u="sng" dirty="0" smtClean="0">
                <a:latin typeface="Times New Roman" pitchFamily="18" charset="0"/>
                <a:cs typeface="Times New Roman" pitchFamily="18" charset="0"/>
              </a:rPr>
              <a:t>családi állapotot</a:t>
            </a:r>
            <a:r>
              <a:rPr lang="hu-HU" sz="5600" u="sng" dirty="0" smtClean="0">
                <a:latin typeface="Times New Roman" pitchFamily="18" charset="0"/>
                <a:cs typeface="Times New Roman" pitchFamily="18" charset="0"/>
              </a:rPr>
              <a:t> különböztetnek meg:</a:t>
            </a:r>
          </a:p>
          <a:p>
            <a:pPr algn="ctr"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1. nőtlen, illetve hajadon</a:t>
            </a:r>
          </a:p>
          <a:p>
            <a:pPr algn="ctr"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2. házas</a:t>
            </a:r>
          </a:p>
          <a:p>
            <a:pPr algn="ctr"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3. elvált</a:t>
            </a:r>
          </a:p>
          <a:p>
            <a:pPr algn="ctr"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4. özvegy.</a:t>
            </a:r>
          </a:p>
          <a:p>
            <a:pPr algn="ctr" fontAlgn="base">
              <a:buNone/>
            </a:pPr>
            <a:r>
              <a:rPr lang="hu-HU" sz="5600" u="sng" dirty="0" smtClean="0">
                <a:latin typeface="Times New Roman" pitchFamily="18" charset="0"/>
                <a:cs typeface="Times New Roman" pitchFamily="18" charset="0"/>
              </a:rPr>
              <a:t>Tényleges helyzet nem szükségképpen azonos a jogi helyzettel:</a:t>
            </a:r>
          </a:p>
          <a:p>
            <a:pPr algn="ctr"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1.nőtlen, hajadon</a:t>
            </a:r>
          </a:p>
          <a:p>
            <a:pPr algn="ctr"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1. 1. egyedül él</a:t>
            </a:r>
          </a:p>
          <a:p>
            <a:pPr algn="ctr"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1.2. élettárssal él</a:t>
            </a:r>
          </a:p>
          <a:p>
            <a:pPr algn="ctr"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2. házas</a:t>
            </a:r>
          </a:p>
          <a:p>
            <a:pPr algn="ctr"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2.1. együtt él házastársával</a:t>
            </a:r>
          </a:p>
          <a:p>
            <a:pPr algn="ctr"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2.2. külön él házastársától, egyedül él</a:t>
            </a:r>
          </a:p>
          <a:p>
            <a:pPr algn="ctr"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2. 3. külön él házastársától, élettárssal él</a:t>
            </a:r>
          </a:p>
          <a:p>
            <a:pPr algn="ctr"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3. elvált</a:t>
            </a:r>
          </a:p>
          <a:p>
            <a:pPr algn="ctr"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3.1. egyedül él</a:t>
            </a:r>
          </a:p>
          <a:p>
            <a:pPr algn="ctr"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3. 2. élettárssal él</a:t>
            </a:r>
          </a:p>
          <a:p>
            <a:pPr algn="ctr"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4. özvegy</a:t>
            </a:r>
          </a:p>
          <a:p>
            <a:pPr algn="ctr"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4.1. egyedül él</a:t>
            </a:r>
          </a:p>
          <a:p>
            <a:pPr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4.2. élettárssal él.                                                                 </a:t>
            </a:r>
          </a:p>
          <a:p>
            <a:pPr fontAlgn="base">
              <a:buNone/>
            </a:pPr>
            <a:endParaRPr lang="hu-HU" sz="56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hu-HU" sz="56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Nők :89 házas </a:t>
            </a:r>
          </a:p>
          <a:p>
            <a:pPr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13 elvált </a:t>
            </a:r>
          </a:p>
          <a:p>
            <a:pPr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5 özvegy</a:t>
            </a:r>
          </a:p>
          <a:p>
            <a:pPr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1 gyermekes 21,</a:t>
            </a:r>
          </a:p>
          <a:p>
            <a:pPr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2 gyermekes 20</a:t>
            </a:r>
          </a:p>
          <a:p>
            <a:pPr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 3 gyermekes 8,</a:t>
            </a:r>
          </a:p>
          <a:p>
            <a:pPr fontAlgn="base">
              <a:buNone/>
            </a:pPr>
            <a:r>
              <a:rPr lang="hu-HU" sz="5600" dirty="0" smtClean="0">
                <a:latin typeface="Times New Roman" pitchFamily="18" charset="0"/>
                <a:cs typeface="Times New Roman" pitchFamily="18" charset="0"/>
              </a:rPr>
              <a:t> 4+    2</a:t>
            </a:r>
          </a:p>
          <a:p>
            <a:pPr fontAlgn="base"/>
            <a:endParaRPr lang="hu-HU" sz="5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2019.12.07.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Előadó: </a:t>
            </a:r>
            <a:r>
              <a:rPr lang="hu-HU" dirty="0" err="1" smtClean="0"/>
              <a:t>Nácsáné</a:t>
            </a:r>
            <a:r>
              <a:rPr lang="hu-HU" dirty="0" smtClean="0"/>
              <a:t> Dr. </a:t>
            </a:r>
            <a:r>
              <a:rPr lang="hu-HU" dirty="0" err="1" smtClean="0"/>
              <a:t>Kalán</a:t>
            </a:r>
            <a:r>
              <a:rPr lang="hu-HU" dirty="0" smtClean="0"/>
              <a:t> Eszter Hajnalka</a:t>
            </a:r>
            <a:endParaRPr lang="hu-HU" dirty="0"/>
          </a:p>
        </p:txBody>
      </p:sp>
      <p:pic>
        <p:nvPicPr>
          <p:cNvPr id="6" name="Kép 5"/>
          <p:cNvPicPr/>
          <p:nvPr/>
        </p:nvPicPr>
        <p:blipFill>
          <a:blip r:embed="rId3"/>
          <a:srcRect l="33802" t="24541" r="33594" b="35898"/>
          <a:stretch>
            <a:fillRect/>
          </a:stretch>
        </p:blipFill>
        <p:spPr bwMode="auto">
          <a:xfrm>
            <a:off x="6943727" y="5353051"/>
            <a:ext cx="2200273" cy="150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2019.12.07.</a:t>
            </a:r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714348" y="197347"/>
            <a:ext cx="8001056" cy="535531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rgbClr val="002060"/>
                </a:solidFill>
              </a:rPr>
              <a:t>Demográfiai:</a:t>
            </a:r>
          </a:p>
          <a:p>
            <a:r>
              <a:rPr lang="hu-HU" b="1" dirty="0" smtClean="0"/>
              <a:t>házaspáros típusú család</a:t>
            </a:r>
            <a:r>
              <a:rPr lang="hu-HU" dirty="0" smtClean="0"/>
              <a:t> (házastársi vagy élettársi kapcsolatban élők nőtlen, hajadon gyermekkel vagy gyermek nélkül), és </a:t>
            </a:r>
          </a:p>
          <a:p>
            <a:endParaRPr lang="hu-HU" dirty="0" smtClean="0"/>
          </a:p>
          <a:p>
            <a:r>
              <a:rPr lang="hu-HU" b="1" dirty="0" smtClean="0"/>
              <a:t>egyszülős család</a:t>
            </a:r>
            <a:r>
              <a:rPr lang="hu-HU" dirty="0" smtClean="0"/>
              <a:t> (apa vagy anya hajadon, nőtlen gyermekkel), amely a szülők válása, szakítása, az egyik szülő különköltözése vagy halála, illetve párkapcsolaton kívüli születés következtében jöhet létre.</a:t>
            </a:r>
          </a:p>
          <a:p>
            <a:endParaRPr lang="hu-HU" dirty="0" smtClean="0"/>
          </a:p>
          <a:p>
            <a:r>
              <a:rPr lang="hu-HU" dirty="0" smtClean="0"/>
              <a:t> </a:t>
            </a:r>
            <a:r>
              <a:rPr lang="hu-HU" b="1" dirty="0" smtClean="0"/>
              <a:t>mozaikcsalád</a:t>
            </a:r>
            <a:r>
              <a:rPr lang="hu-HU" dirty="0" smtClean="0"/>
              <a:t> is, tehát két, párkapcsolatban élő felnőtt és legalább egy gyermek alkotja. </a:t>
            </a:r>
          </a:p>
          <a:p>
            <a:pPr algn="just"/>
            <a:r>
              <a:rPr lang="hu-HU" dirty="0" smtClean="0"/>
              <a:t>A klasszikus családdal szemben azonban a mozaikcsaládok esetében az egyik szülő már fennálló szülő–gyermek kapcsolathoz csatlakozik, így egyrészt a családban az egyik felnőtt nincs vér szerinti kapcsolatban a gyermekkel/gyermekekkel, másrészt két egyszülős család egyesülésével előfordulhat, hogy a családban élő gyermekek között sincs vérségi kapcsolat. </a:t>
            </a:r>
          </a:p>
          <a:p>
            <a:pPr algn="just"/>
            <a:r>
              <a:rPr lang="hu-HU" dirty="0" smtClean="0"/>
              <a:t>A mozaikcsaládban a vér szerinti gyermekek mellett vagy helyett élhetnek örökbe fogadott vagy nevelt gyermekek is, ám ez esetben is igaz, hogy az egyik felnőtt utólag csatlakozott a családhoz.</a:t>
            </a:r>
          </a:p>
          <a:p>
            <a:endParaRPr lang="hu-HU" dirty="0" smtClean="0"/>
          </a:p>
        </p:txBody>
      </p:sp>
      <p:pic>
        <p:nvPicPr>
          <p:cNvPr id="5" name="Kép 4"/>
          <p:cNvPicPr/>
          <p:nvPr/>
        </p:nvPicPr>
        <p:blipFill>
          <a:blip r:embed="rId4"/>
          <a:srcRect l="33802" t="24541" r="33594" b="35898"/>
          <a:stretch>
            <a:fillRect/>
          </a:stretch>
        </p:blipFill>
        <p:spPr bwMode="auto">
          <a:xfrm>
            <a:off x="6943727" y="5353051"/>
            <a:ext cx="2200273" cy="150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2019.12.07.</a:t>
            </a:r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Előadó: </a:t>
            </a:r>
            <a:r>
              <a:rPr lang="hu-HU" dirty="0" err="1" smtClean="0"/>
              <a:t>Nácsáné</a:t>
            </a:r>
            <a:r>
              <a:rPr lang="hu-HU" dirty="0" smtClean="0"/>
              <a:t> Dr. </a:t>
            </a:r>
            <a:r>
              <a:rPr lang="hu-HU" dirty="0" err="1" smtClean="0"/>
              <a:t>Kalán</a:t>
            </a:r>
            <a:r>
              <a:rPr lang="hu-HU" dirty="0" smtClean="0"/>
              <a:t> Eszter Hajnalka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000100" y="714357"/>
            <a:ext cx="7286676" cy="42473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hu-HU" b="1" i="1" dirty="0" err="1" smtClean="0"/>
              <a:t>Patricia</a:t>
            </a:r>
            <a:r>
              <a:rPr lang="hu-HU" b="1" i="1" dirty="0" smtClean="0"/>
              <a:t> </a:t>
            </a:r>
            <a:r>
              <a:rPr lang="hu-HU" b="1" i="1" dirty="0" err="1" smtClean="0"/>
              <a:t>Papernow</a:t>
            </a:r>
            <a:r>
              <a:rPr lang="hu-HU" b="1" dirty="0" smtClean="0"/>
              <a:t> </a:t>
            </a:r>
            <a:r>
              <a:rPr lang="hu-HU" dirty="0" smtClean="0"/>
              <a:t>amerikai pszichológusnő három nagyobb lépésben foglalja össze a mozaikcsalád formálódásának folyamatát</a:t>
            </a:r>
          </a:p>
          <a:p>
            <a:endParaRPr lang="hu-HU" dirty="0" smtClean="0"/>
          </a:p>
          <a:p>
            <a:r>
              <a:rPr lang="hu-HU" b="1" dirty="0" smtClean="0"/>
              <a:t>A felnőttek sokszor még arra vágynak, hogy begyógyítsák sebeket, pótolják a hiányzó szülőt, és egy tökéletes családot hozzanak létre.</a:t>
            </a:r>
            <a:r>
              <a:rPr lang="hu-HU" dirty="0" smtClean="0"/>
              <a:t> </a:t>
            </a:r>
          </a:p>
          <a:p>
            <a:r>
              <a:rPr lang="hu-HU" b="1" dirty="0" smtClean="0"/>
              <a:t>A legfontosabb lépés az összecsiszolódás során, hogy a pár kialakítsa saját alrendszerének határait; legyen olyan időszak, amit csak kettesben töltenek, be lehessen zárni a hálószobaajtót, megbeszéljék egymás között a gyerekekkel kapcsolatos ügyeket.</a:t>
            </a:r>
            <a:r>
              <a:rPr lang="hu-HU" dirty="0" smtClean="0"/>
              <a:t> </a:t>
            </a:r>
          </a:p>
          <a:p>
            <a:r>
              <a:rPr lang="hu-HU" b="1" dirty="0" smtClean="0"/>
              <a:t>A folyamat végére kialakul a közös identitás, a családtagok jól érzik magukat szerepeikben, és megfelelő erőforrásokkal rendelkeznek a felmerülő problémákkal való megküzdéshez. </a:t>
            </a:r>
          </a:p>
          <a:p>
            <a:r>
              <a:rPr lang="hu-HU" dirty="0" smtClean="0"/>
              <a:t>Kialakul a biztos kötődés, s a családi működés többé nem igényel állandó készenléti állapotot a tagoktól, hanem egy biztonságos bázissá válik. </a:t>
            </a:r>
          </a:p>
          <a:p>
            <a:endParaRPr lang="hu-HU" dirty="0"/>
          </a:p>
        </p:txBody>
      </p:sp>
      <p:pic>
        <p:nvPicPr>
          <p:cNvPr id="5" name="Kép 4"/>
          <p:cNvPicPr/>
          <p:nvPr/>
        </p:nvPicPr>
        <p:blipFill>
          <a:blip r:embed="rId3"/>
          <a:srcRect l="33802" t="24541" r="33594" b="35898"/>
          <a:stretch>
            <a:fillRect/>
          </a:stretch>
        </p:blipFill>
        <p:spPr bwMode="auto">
          <a:xfrm>
            <a:off x="6943727" y="5353051"/>
            <a:ext cx="2200273" cy="150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2019.12.07.</a:t>
            </a:r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Előadó: </a:t>
            </a:r>
            <a:r>
              <a:rPr lang="hu-HU" dirty="0" err="1" smtClean="0"/>
              <a:t>Nácsáné</a:t>
            </a:r>
            <a:r>
              <a:rPr lang="hu-HU" dirty="0" smtClean="0"/>
              <a:t> Dr. </a:t>
            </a:r>
            <a:r>
              <a:rPr lang="hu-HU" dirty="0" err="1" smtClean="0"/>
              <a:t>Kalán</a:t>
            </a:r>
            <a:r>
              <a:rPr lang="hu-HU" dirty="0" smtClean="0"/>
              <a:t> Eszter Hajnalka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857224" y="1859340"/>
            <a:ext cx="7643866" cy="34163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endParaRPr lang="hu-HU" dirty="0" smtClean="0"/>
          </a:p>
          <a:p>
            <a:r>
              <a:rPr lang="hu-HU" dirty="0" smtClean="0"/>
              <a:t> </a:t>
            </a:r>
            <a:r>
              <a:rPr lang="hu-HU" b="1" dirty="0" smtClean="0"/>
              <a:t>Egyszülős családok aránya </a:t>
            </a:r>
            <a:r>
              <a:rPr lang="hu-HU" dirty="0" smtClean="0"/>
              <a:t>az összes családon belül, mivel az egyszülős családok számának, arányának növekedése a napjainkban is zajló családstruktúra-változás egyik legfontosabb eleme.</a:t>
            </a:r>
          </a:p>
          <a:p>
            <a:endParaRPr lang="hu-HU" dirty="0" smtClean="0"/>
          </a:p>
          <a:p>
            <a:r>
              <a:rPr lang="hu-HU" i="1" dirty="0" smtClean="0"/>
              <a:t>Egyszülős családok aránya</a:t>
            </a:r>
            <a:endParaRPr lang="hu-HU" dirty="0" smtClean="0"/>
          </a:p>
          <a:p>
            <a:r>
              <a:rPr lang="hu-HU" i="1" dirty="0" smtClean="0"/>
              <a:t/>
            </a:r>
            <a:br>
              <a:rPr lang="hu-HU" i="1" dirty="0" smtClean="0"/>
            </a:br>
            <a:r>
              <a:rPr lang="hu-HU" i="1" dirty="0" smtClean="0"/>
              <a:t>Magyarországon 2011-ben a családok 19,8 százaléka egyszülős család volt.</a:t>
            </a:r>
          </a:p>
          <a:p>
            <a:r>
              <a:rPr lang="hu-HU" i="1" dirty="0" smtClean="0"/>
              <a:t> A családstruktúra gyorsuló változását jól mutatja, hogy 1970-ben még csak a családok 9,1 százalékát alkotta egyszülős család, arányuk 1990-re 12,3 százalékra nőtt, húsz évvel később pedig már a családok közel ötödét tették ki.</a:t>
            </a:r>
            <a:endParaRPr lang="hu-HU" dirty="0" smtClean="0"/>
          </a:p>
          <a:p>
            <a:endParaRPr lang="hu-HU" dirty="0"/>
          </a:p>
        </p:txBody>
      </p:sp>
      <p:pic>
        <p:nvPicPr>
          <p:cNvPr id="5" name="Kép 4"/>
          <p:cNvPicPr/>
          <p:nvPr/>
        </p:nvPicPr>
        <p:blipFill>
          <a:blip r:embed="rId3"/>
          <a:srcRect l="33802" t="24541" r="33594" b="35898"/>
          <a:stretch>
            <a:fillRect/>
          </a:stretch>
        </p:blipFill>
        <p:spPr bwMode="auto">
          <a:xfrm>
            <a:off x="6943727" y="5353051"/>
            <a:ext cx="2200273" cy="150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2019.12.07.</a:t>
            </a:r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857224" y="928670"/>
            <a:ext cx="7929618" cy="397031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Szociálpolitikai</a:t>
            </a: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/>
              <a:t> </a:t>
            </a:r>
            <a:r>
              <a:rPr lang="hu-HU" dirty="0" err="1" smtClean="0"/>
              <a:t>Esping-Andersen</a:t>
            </a:r>
            <a:r>
              <a:rPr lang="hu-HU" dirty="0" smtClean="0"/>
              <a:t> által bevezetett </a:t>
            </a:r>
            <a:r>
              <a:rPr lang="hu-HU" dirty="0" err="1" smtClean="0"/>
              <a:t>kommodifikáció-dekommodifikáció</a:t>
            </a:r>
            <a:r>
              <a:rPr lang="hu-HU" dirty="0" smtClean="0"/>
              <a:t> kérdéskörére: meg kell nevezni nőt és a férfit külön-külön is, </a:t>
            </a:r>
          </a:p>
          <a:p>
            <a:r>
              <a:rPr lang="hu-HU" dirty="0" smtClean="0"/>
              <a:t>mert az őket összezáró „család” fogalom éppen a belső egyenlőtlenségeket rejti el: ,Jóllehet igaz az az állítás, hogy a jóléti állam lehetővé teszi a férfiak piactól való függetlenedését, a nők függetlensége más léptékű.</a:t>
            </a:r>
          </a:p>
          <a:p>
            <a:r>
              <a:rPr lang="hu-HU" dirty="0" smtClean="0"/>
              <a:t> Ennek két oka van</a:t>
            </a:r>
          </a:p>
          <a:p>
            <a:r>
              <a:rPr lang="hu-HU" dirty="0" smtClean="0"/>
              <a:t>1.  nők jövedelműk java részét nem a piacról vagy az államtól szerzik. </a:t>
            </a:r>
          </a:p>
          <a:p>
            <a:r>
              <a:rPr lang="hu-HU" dirty="0" smtClean="0"/>
              <a:t>Svédország kivételével a férjezett nők többsége anyagilag a férje jövedelmétől függ.</a:t>
            </a:r>
          </a:p>
          <a:p>
            <a:r>
              <a:rPr lang="hu-HU" dirty="0" smtClean="0"/>
              <a:t> 2. fizetett munkaerőpiac női szereplőinek nagy részét különben sem juttatja anyagi függetlenséghez a piac (a férfiakéhoz képest általában alacsonyabb fizetésük, a részmunkaidőben vállalt nagyobb szerepük, és a foglalkoztatottságuk gyakoribb megszakítása miatt). </a:t>
            </a:r>
            <a:endParaRPr lang="hu-HU" dirty="0"/>
          </a:p>
        </p:txBody>
      </p:sp>
      <p:pic>
        <p:nvPicPr>
          <p:cNvPr id="5" name="Kép 4"/>
          <p:cNvPicPr/>
          <p:nvPr/>
        </p:nvPicPr>
        <p:blipFill>
          <a:blip r:embed="rId3"/>
          <a:srcRect l="33802" t="24541" r="33594" b="35898"/>
          <a:stretch>
            <a:fillRect/>
          </a:stretch>
        </p:blipFill>
        <p:spPr bwMode="auto">
          <a:xfrm>
            <a:off x="6943727" y="5353051"/>
            <a:ext cx="2200273" cy="150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2019.12.07.</a:t>
            </a:r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4948262" cy="365125"/>
          </a:xfrm>
        </p:spPr>
        <p:txBody>
          <a:bodyPr/>
          <a:lstStyle/>
          <a:p>
            <a:r>
              <a:rPr lang="hu-HU" dirty="0" smtClean="0"/>
              <a:t>Bevezetés a szociálpolitika nem szerinti értelmezésébe </a:t>
            </a:r>
          </a:p>
          <a:p>
            <a:r>
              <a:rPr lang="hu-HU" dirty="0" smtClean="0"/>
              <a:t> Szerkesztette: </a:t>
            </a:r>
            <a:r>
              <a:rPr lang="hu-HU" dirty="0" err="1" smtClean="0"/>
              <a:t>Dr</a:t>
            </a:r>
            <a:r>
              <a:rPr lang="hu-HU" dirty="0" smtClean="0"/>
              <a:t> Adamik Mária 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785786" y="1166843"/>
            <a:ext cx="7929618" cy="4247317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hu-HU" dirty="0" smtClean="0"/>
              <a:t>A nap végén a nőknek, mint társadalmi csoportnak a legfontosabb jövedelmi „forrása” a férfi, akivel intim kapcsolatban állnak. </a:t>
            </a:r>
          </a:p>
          <a:p>
            <a:endParaRPr lang="hu-HU" dirty="0" smtClean="0"/>
          </a:p>
          <a:p>
            <a:r>
              <a:rPr lang="hu-HU" dirty="0" smtClean="0"/>
              <a:t>A nők függetlenségét legalább annyira befolyásolja a családban betöltött szerepük és viszonyaik, mint a jóléti állam közpolitikai intézkedései és a munkaerő piacon elfoglalt helyük. </a:t>
            </a:r>
          </a:p>
          <a:p>
            <a:endParaRPr lang="hu-HU" dirty="0" smtClean="0"/>
          </a:p>
          <a:p>
            <a:r>
              <a:rPr lang="hu-HU" dirty="0" smtClean="0"/>
              <a:t>Miként alakítja a jóléti állam a férfiak és nők számára elérhető juttatások mennyiségét és forrásait, s különösképp hogyan hat mindez a nők férfiak jövedelmétől való függőségére?” (</a:t>
            </a:r>
            <a:r>
              <a:rPr lang="hu-HU" dirty="0" err="1" smtClean="0"/>
              <a:t>Daly</a:t>
            </a:r>
            <a:r>
              <a:rPr lang="hu-HU" dirty="0" smtClean="0"/>
              <a:t> 2012 )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„A nő nem teljes értékű munkaerő, vallja a munkahely. </a:t>
            </a:r>
          </a:p>
          <a:p>
            <a:r>
              <a:rPr lang="hu-HU" dirty="0" smtClean="0"/>
              <a:t>A nő nem teljes értékű </a:t>
            </a:r>
            <a:r>
              <a:rPr lang="hu-HU" dirty="0" err="1" smtClean="0"/>
              <a:t>anya-feleség-háztartásvezető</a:t>
            </a:r>
            <a:r>
              <a:rPr lang="hu-HU" dirty="0" smtClean="0"/>
              <a:t>, felesel a család.” </a:t>
            </a:r>
          </a:p>
          <a:p>
            <a:r>
              <a:rPr lang="hu-HU" dirty="0" smtClean="0"/>
              <a:t>(Koncz 1985:37)</a:t>
            </a:r>
            <a:endParaRPr lang="hu-HU" dirty="0"/>
          </a:p>
        </p:txBody>
      </p:sp>
      <p:pic>
        <p:nvPicPr>
          <p:cNvPr id="5" name="Kép 4"/>
          <p:cNvPicPr/>
          <p:nvPr/>
        </p:nvPicPr>
        <p:blipFill>
          <a:blip r:embed="rId4"/>
          <a:srcRect l="33802" t="24541" r="33594" b="35898"/>
          <a:stretch>
            <a:fillRect/>
          </a:stretch>
        </p:blipFill>
        <p:spPr bwMode="auto">
          <a:xfrm>
            <a:off x="6943727" y="5353051"/>
            <a:ext cx="2200273" cy="150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8B2F-4B6A-42E4-8FE7-8504BB9ABD0B}" type="datetime1">
              <a:rPr lang="hu-HU" smtClean="0"/>
              <a:pPr/>
              <a:t>2019. 12. 07.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Előadó: Nácsáné Dr. Kalán Eszter Hajnalka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571472" y="1166843"/>
            <a:ext cx="6286528" cy="42473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hu-HU" i="1" dirty="0" smtClean="0">
                <a:solidFill>
                  <a:srgbClr val="FF0000"/>
                </a:solidFill>
              </a:rPr>
              <a:t>A tradicionális nukleáris család fenntarthatatlanná válik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Csakhogy „a nők már nem hajlandók és nem is képesek arra, hogy egyedül töltsék be az újratermelés funkcióját”, azaz</a:t>
            </a:r>
          </a:p>
          <a:p>
            <a:r>
              <a:rPr lang="hu-HU" dirty="0" smtClean="0"/>
              <a:t>biológiai reprodukciót </a:t>
            </a:r>
          </a:p>
          <a:p>
            <a:r>
              <a:rPr lang="hu-HU" dirty="0" smtClean="0"/>
              <a:t> társra, a gyerekekre, mind az idősekre irányuló gondoskodó munkát, </a:t>
            </a:r>
          </a:p>
          <a:p>
            <a:r>
              <a:rPr lang="hu-HU" dirty="0" smtClean="0"/>
              <a:t>és a háztartási munkát is, ami a hétköznapok elemi életfeltételeinek reprodukciója. 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5" name="Kép 4"/>
          <p:cNvPicPr/>
          <p:nvPr/>
        </p:nvPicPr>
        <p:blipFill>
          <a:blip r:embed="rId3"/>
          <a:srcRect l="33802" t="24541" r="33594" b="35898"/>
          <a:stretch>
            <a:fillRect/>
          </a:stretch>
        </p:blipFill>
        <p:spPr bwMode="auto">
          <a:xfrm>
            <a:off x="6943727" y="5353051"/>
            <a:ext cx="2200273" cy="150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978</Words>
  <Application>Microsoft Office PowerPoint</Application>
  <PresentationFormat>Diavetítés a képernyőre (4:3 oldalarány)</PresentationFormat>
  <Paragraphs>264</Paragraphs>
  <Slides>21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6" baseType="lpstr">
      <vt:lpstr>Arial</vt:lpstr>
      <vt:lpstr>Arial Unicode MS</vt:lpstr>
      <vt:lpstr>Calibri</vt:lpstr>
      <vt:lpstr>Times New Roman</vt:lpstr>
      <vt:lpstr>Office-téma</vt:lpstr>
      <vt:lpstr>Fiatalság = Bolondság?!</vt:lpstr>
      <vt:lpstr>PowerPoint-bemutató</vt:lpstr>
      <vt:lpstr>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Családi Okok</vt:lpstr>
      <vt:lpstr>PowerPoint-bemutató</vt:lpstr>
      <vt:lpstr>Mit tehet a család és gyermekjóléti szolgálat? Mit tehet a szociális segítő? </vt:lpstr>
      <vt:lpstr>PowerPoint-bemutató</vt:lpstr>
      <vt:lpstr>PowerPoint-bemutató</vt:lpstr>
      <vt:lpstr>PowerPoint-bemutató</vt:lpstr>
    </vt:vector>
  </TitlesOfParts>
  <Company>WXPEE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USER1</dc:creator>
  <cp:lastModifiedBy>Windows-felhasználó</cp:lastModifiedBy>
  <cp:revision>56</cp:revision>
  <dcterms:created xsi:type="dcterms:W3CDTF">2016-04-10T05:56:39Z</dcterms:created>
  <dcterms:modified xsi:type="dcterms:W3CDTF">2019-12-07T09:50:12Z</dcterms:modified>
</cp:coreProperties>
</file>