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34"/>
  </p:notesMasterIdLst>
  <p:sldIdLst>
    <p:sldId id="256" r:id="rId2"/>
    <p:sldId id="258" r:id="rId3"/>
    <p:sldId id="257" r:id="rId4"/>
    <p:sldId id="286" r:id="rId5"/>
    <p:sldId id="259" r:id="rId6"/>
    <p:sldId id="282" r:id="rId7"/>
    <p:sldId id="281" r:id="rId8"/>
    <p:sldId id="263" r:id="rId9"/>
    <p:sldId id="264" r:id="rId10"/>
    <p:sldId id="284" r:id="rId11"/>
    <p:sldId id="285" r:id="rId12"/>
    <p:sldId id="262" r:id="rId13"/>
    <p:sldId id="261" r:id="rId14"/>
    <p:sldId id="260" r:id="rId15"/>
    <p:sldId id="291" r:id="rId16"/>
    <p:sldId id="295" r:id="rId17"/>
    <p:sldId id="296" r:id="rId18"/>
    <p:sldId id="297" r:id="rId19"/>
    <p:sldId id="270" r:id="rId20"/>
    <p:sldId id="265" r:id="rId21"/>
    <p:sldId id="266" r:id="rId22"/>
    <p:sldId id="280" r:id="rId23"/>
    <p:sldId id="272" r:id="rId24"/>
    <p:sldId id="267" r:id="rId25"/>
    <p:sldId id="268" r:id="rId26"/>
    <p:sldId id="269" r:id="rId27"/>
    <p:sldId id="273" r:id="rId28"/>
    <p:sldId id="275" r:id="rId29"/>
    <p:sldId id="276" r:id="rId30"/>
    <p:sldId id="277" r:id="rId31"/>
    <p:sldId id="278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glárka Makai" initials="BM" lastIdx="1" clrIdx="0">
    <p:extLst>
      <p:ext uri="{19B8F6BF-5375-455C-9EA6-DF929625EA0E}">
        <p15:presenceInfo xmlns:p15="http://schemas.microsoft.com/office/powerpoint/2012/main" userId="667fd2cbf3a123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1850F"/>
    <a:srgbClr val="3333FF"/>
    <a:srgbClr val="FF3300"/>
    <a:srgbClr val="669900"/>
    <a:srgbClr val="FFCC00"/>
    <a:srgbClr val="FFFF99"/>
    <a:srgbClr val="33CCCC"/>
    <a:srgbClr val="CC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C7DAD-43F0-482A-99E0-F77837BBF379}" v="513" dt="2019-12-03T16:28:28.995"/>
    <p1510:client id="{7A60093E-6308-40E9-B926-0B73BA86D3EB}" v="113" dt="2019-12-03T17:32:18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050" autoAdjust="0"/>
  </p:normalViewPr>
  <p:slideViewPr>
    <p:cSldViewPr snapToGrid="0">
      <p:cViewPr varScale="1">
        <p:scale>
          <a:sx n="62" d="100"/>
          <a:sy n="62" d="100"/>
        </p:scale>
        <p:origin x="11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d.docs.live.net/b048fa8642dcb904/Dokumentumok/KCSSZ/KCSSZ/2019/eL&#336;AD&#193;SOK/K&#225;rp&#225;t_medencei_demogr&#225;fiai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946803531067177E-2"/>
          <c:y val="6.3558458433120519E-4"/>
          <c:w val="0.96196119061201091"/>
          <c:h val="0.939925269960011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1. adatsor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Munka1!$A$2:$A$5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Munka1!$B$2:$B$5</c:f>
              <c:numCache>
                <c:formatCode>General</c:formatCode>
                <c:ptCount val="4"/>
                <c:pt idx="0">
                  <c:v>14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9-4328-969E-9CDEEEB5D476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2. adatsor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Munka1!$A$2:$A$5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Munka1!$C$2:$C$5</c:f>
              <c:numCache>
                <c:formatCode>General</c:formatCode>
                <c:ptCount val="4"/>
                <c:pt idx="0">
                  <c:v>2.4</c:v>
                </c:pt>
                <c:pt idx="1">
                  <c:v>1.4</c:v>
                </c:pt>
                <c:pt idx="2">
                  <c:v>0.8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9-4328-969E-9CDEEEB5D476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3. adatsor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Munka1!$A$2:$A$5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Munka1!$D$2:$D$5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59-4328-969E-9CDEEEB5D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4687320"/>
        <c:axId val="594687648"/>
        <c:axId val="0"/>
      </c:bar3DChart>
      <c:catAx>
        <c:axId val="594687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4687648"/>
        <c:crosses val="autoZero"/>
        <c:auto val="1"/>
        <c:lblAlgn val="ctr"/>
        <c:lblOffset val="100"/>
        <c:noMultiLvlLbl val="0"/>
      </c:catAx>
      <c:valAx>
        <c:axId val="594687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946873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Kárpátalja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Munka1!$B$1:$F$1</c:f>
              <c:strCache>
                <c:ptCount val="5"/>
                <c:pt idx="0">
                  <c:v>1910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  <c:pt idx="4">
                  <c:v>2021 (becsült)</c:v>
                </c:pt>
              </c:strCache>
            </c:strRef>
          </c:cat>
          <c:val>
            <c:numRef>
              <c:f>Munka1!$B$2:$F$2</c:f>
              <c:numCache>
                <c:formatCode>General</c:formatCode>
                <c:ptCount val="5"/>
                <c:pt idx="0">
                  <c:v>183000</c:v>
                </c:pt>
                <c:pt idx="1">
                  <c:v>163111</c:v>
                </c:pt>
                <c:pt idx="2">
                  <c:v>156600</c:v>
                </c:pt>
                <c:pt idx="3">
                  <c:v>130000</c:v>
                </c:pt>
                <c:pt idx="4">
                  <c:v>125000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62-497E-8FC8-5665F6594896}"/>
            </c:ext>
          </c:extLst>
        </c:ser>
        <c:ser>
          <c:idx val="1"/>
          <c:order val="1"/>
          <c:tx>
            <c:strRef>
              <c:f>Munka1!$A$3</c:f>
              <c:strCache>
                <c:ptCount val="1"/>
                <c:pt idx="0">
                  <c:v>Erdély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Munka1!$B$1:$F$1</c:f>
              <c:strCache>
                <c:ptCount val="5"/>
                <c:pt idx="0">
                  <c:v>1910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  <c:pt idx="4">
                  <c:v>2021 (becsült)</c:v>
                </c:pt>
              </c:strCache>
            </c:strRef>
          </c:cat>
          <c:val>
            <c:numRef>
              <c:f>Munka1!$B$3:$F$3</c:f>
              <c:numCache>
                <c:formatCode>General</c:formatCode>
                <c:ptCount val="5"/>
                <c:pt idx="0">
                  <c:v>1662000</c:v>
                </c:pt>
                <c:pt idx="1">
                  <c:v>1624959</c:v>
                </c:pt>
                <c:pt idx="2">
                  <c:v>1447544</c:v>
                </c:pt>
                <c:pt idx="3">
                  <c:v>1216666</c:v>
                </c:pt>
                <c:pt idx="4">
                  <c:v>1089000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62-497E-8FC8-5665F6594896}"/>
            </c:ext>
          </c:extLst>
        </c:ser>
        <c:ser>
          <c:idx val="2"/>
          <c:order val="2"/>
          <c:tx>
            <c:strRef>
              <c:f>Munka1!$A$4</c:f>
              <c:strCache>
                <c:ptCount val="1"/>
                <c:pt idx="0">
                  <c:v>Vajdaság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Munka1!$B$1:$F$1</c:f>
              <c:strCache>
                <c:ptCount val="5"/>
                <c:pt idx="0">
                  <c:v>1910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  <c:pt idx="4">
                  <c:v>2021 (becsült)</c:v>
                </c:pt>
              </c:strCache>
            </c:strRef>
          </c:cat>
          <c:val>
            <c:numRef>
              <c:f>Munka1!$B$4:$F$4</c:f>
              <c:numCache>
                <c:formatCode>General</c:formatCode>
                <c:ptCount val="5"/>
                <c:pt idx="0">
                  <c:v>420000</c:v>
                </c:pt>
                <c:pt idx="1">
                  <c:v>343800</c:v>
                </c:pt>
                <c:pt idx="2">
                  <c:v>293299</c:v>
                </c:pt>
                <c:pt idx="3">
                  <c:v>253899</c:v>
                </c:pt>
                <c:pt idx="4">
                  <c:v>208000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62-497E-8FC8-5665F6594896}"/>
            </c:ext>
          </c:extLst>
        </c:ser>
        <c:ser>
          <c:idx val="3"/>
          <c:order val="3"/>
          <c:tx>
            <c:strRef>
              <c:f>Munka1!$A$5</c:f>
              <c:strCache>
                <c:ptCount val="1"/>
                <c:pt idx="0">
                  <c:v>Felvidék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Munka1!$B$1:$F$1</c:f>
              <c:strCache>
                <c:ptCount val="5"/>
                <c:pt idx="0">
                  <c:v>1910</c:v>
                </c:pt>
                <c:pt idx="1">
                  <c:v>1991</c:v>
                </c:pt>
                <c:pt idx="2">
                  <c:v>2001</c:v>
                </c:pt>
                <c:pt idx="3">
                  <c:v>2011</c:v>
                </c:pt>
                <c:pt idx="4">
                  <c:v>2021 (becsült)</c:v>
                </c:pt>
              </c:strCache>
            </c:strRef>
          </c:cat>
          <c:val>
            <c:numRef>
              <c:f>Munka1!$B$5:$F$5</c:f>
              <c:numCache>
                <c:formatCode>General</c:formatCode>
                <c:ptCount val="5"/>
                <c:pt idx="0">
                  <c:v>884000</c:v>
                </c:pt>
                <c:pt idx="1">
                  <c:v>567296</c:v>
                </c:pt>
                <c:pt idx="2">
                  <c:v>520528</c:v>
                </c:pt>
                <c:pt idx="3">
                  <c:v>458467</c:v>
                </c:pt>
                <c:pt idx="4">
                  <c:v>443000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62-497E-8FC8-5665F6594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5546136"/>
        <c:axId val="335548104"/>
      </c:lineChart>
      <c:catAx>
        <c:axId val="33554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Gill Sans MT" panose="020B0502020104020203" pitchFamily="34" charset="-18"/>
                <a:ea typeface="+mn-ea"/>
                <a:cs typeface="+mn-cs"/>
              </a:defRPr>
            </a:pPr>
            <a:endParaRPr lang="hu-HU"/>
          </a:p>
        </c:txPr>
        <c:crossAx val="335548104"/>
        <c:crosses val="autoZero"/>
        <c:auto val="1"/>
        <c:lblAlgn val="ctr"/>
        <c:lblOffset val="100"/>
        <c:noMultiLvlLbl val="0"/>
      </c:catAx>
      <c:valAx>
        <c:axId val="335548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Gill Sans MT" panose="020B0502020104020203" pitchFamily="34" charset="-18"/>
                <a:ea typeface="+mn-ea"/>
                <a:cs typeface="+mn-cs"/>
              </a:defRPr>
            </a:pPr>
            <a:endParaRPr lang="hu-HU"/>
          </a:p>
        </c:txPr>
        <c:crossAx val="335546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90050115276532E-2"/>
          <c:y val="2.2456667698810211E-2"/>
          <c:w val="0.86464603836233001"/>
          <c:h val="0.84305999668188925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Oszlop2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4-9DAE-4586-A5C4-866B7ADCDC11}"/>
              </c:ext>
            </c:extLst>
          </c:dPt>
          <c:dPt>
            <c:idx val="1"/>
            <c:invertIfNegative val="0"/>
            <c:bubble3D val="0"/>
            <c:spPr>
              <a:solidFill>
                <a:srgbClr val="F1850F"/>
              </a:solid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DAE-4586-A5C4-866B7ADCDC11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DAE-4586-A5C4-866B7ADCDC11}"/>
              </c:ext>
            </c:extLst>
          </c:dPt>
          <c:dPt>
            <c:idx val="3"/>
            <c:invertIfNegative val="0"/>
            <c:bubble3D val="0"/>
            <c:spPr>
              <a:solidFill>
                <a:srgbClr val="FFFF66"/>
              </a:solidFill>
              <a:ln>
                <a:noFill/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6-9DAE-4586-A5C4-866B7ADCDC11}"/>
              </c:ext>
            </c:extLst>
          </c:dPt>
          <c:dLbls>
            <c:dLbl>
              <c:idx val="0"/>
              <c:layout>
                <c:manualLayout>
                  <c:x val="2.8157777012577538E-2"/>
                  <c:y val="-0.2709025854515309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AE-4586-A5C4-866B7ADCDC11}"/>
                </c:ext>
              </c:extLst>
            </c:dLbl>
            <c:dLbl>
              <c:idx val="1"/>
              <c:layout>
                <c:manualLayout>
                  <c:x val="-3.248974270682103E-3"/>
                  <c:y val="-0.29720380734002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AE-4586-A5C4-866B7ADCDC11}"/>
                </c:ext>
              </c:extLst>
            </c:dLbl>
            <c:dLbl>
              <c:idx val="2"/>
              <c:layout>
                <c:manualLayout>
                  <c:x val="-3.2489742706820236E-3"/>
                  <c:y val="-0.402408694894021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AE-4586-A5C4-866B7ADCDC11}"/>
                </c:ext>
              </c:extLst>
            </c:dLbl>
            <c:dLbl>
              <c:idx val="3"/>
              <c:layout>
                <c:manualLayout>
                  <c:x val="-2.8157777012577538E-2"/>
                  <c:y val="-0.3902448071149176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AE-4586-A5C4-866B7ADCD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2400" b="1" i="0" u="none" strike="noStrike" kern="1200" spc="-120" baseline="0">
                    <a:solidFill>
                      <a:schemeClr val="bg1"/>
                    </a:solidFill>
                    <a:latin typeface="Gill Sans MT" panose="020B0502020104020203" pitchFamily="34" charset="-18"/>
                    <a:ea typeface="Verdana" panose="020B0604030504040204" pitchFamily="34" charset="0"/>
                    <a:cs typeface="+mj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Munka1!$A$2:$A$5</c:f>
              <c:strCache>
                <c:ptCount val="4"/>
                <c:pt idx="0">
                  <c:v>Kárpátalja</c:v>
                </c:pt>
                <c:pt idx="1">
                  <c:v>Erdély</c:v>
                </c:pt>
                <c:pt idx="2">
                  <c:v>Vajdaság</c:v>
                </c:pt>
                <c:pt idx="3">
                  <c:v>Felvidék</c:v>
                </c:pt>
              </c:strCache>
            </c:strRef>
          </c:cat>
          <c:val>
            <c:numRef>
              <c:f>Munka1!$B$2:$B$5</c:f>
              <c:numCache>
                <c:formatCode>0%</c:formatCode>
                <c:ptCount val="4"/>
                <c:pt idx="0">
                  <c:v>0.32</c:v>
                </c:pt>
                <c:pt idx="1">
                  <c:v>0.35</c:v>
                </c:pt>
                <c:pt idx="2">
                  <c:v>0.51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E-4586-A5C4-866B7ADCDC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46896576"/>
        <c:axId val="746896904"/>
      </c:barChart>
      <c:catAx>
        <c:axId val="746896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1" i="0" u="none" strike="noStrike" kern="1200" spc="-12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746896904"/>
        <c:crosses val="autoZero"/>
        <c:auto val="1"/>
        <c:lblAlgn val="ctr"/>
        <c:lblOffset val="100"/>
        <c:noMultiLvlLbl val="0"/>
      </c:catAx>
      <c:valAx>
        <c:axId val="74689690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1" i="0" u="none" strike="noStrike" kern="1200" spc="-12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746896576"/>
        <c:crosses val="autoZero"/>
        <c:crossBetween val="midCat"/>
      </c:valAx>
      <c:spPr>
        <a:solidFill>
          <a:schemeClr val="tx1">
            <a:lumMod val="75000"/>
            <a:lumOff val="25000"/>
          </a:schemeClr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igen, konkrét elképzelésekel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Munka1!$A$2:$A$6</c:f>
              <c:strCache>
                <c:ptCount val="5"/>
                <c:pt idx="0">
                  <c:v>Erdély</c:v>
                </c:pt>
                <c:pt idx="1">
                  <c:v>Felvidék</c:v>
                </c:pt>
                <c:pt idx="2">
                  <c:v>Vajdaság</c:v>
                </c:pt>
                <c:pt idx="3">
                  <c:v>Kárpátalja</c:v>
                </c:pt>
                <c:pt idx="4">
                  <c:v>Összesen</c:v>
                </c:pt>
              </c:strCache>
            </c:strRef>
          </c:cat>
          <c:val>
            <c:numRef>
              <c:f>Munka1!$B$2:$B$6</c:f>
              <c:numCache>
                <c:formatCode>General</c:formatCode>
                <c:ptCount val="5"/>
                <c:pt idx="0">
                  <c:v>7.1</c:v>
                </c:pt>
                <c:pt idx="1">
                  <c:v>11.7</c:v>
                </c:pt>
                <c:pt idx="2">
                  <c:v>15.7</c:v>
                </c:pt>
                <c:pt idx="3">
                  <c:v>11.2</c:v>
                </c:pt>
                <c:pt idx="4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3-45F7-BD3E-BA1493407674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igen, konkrétum nélkül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Munka1!$A$2:$A$6</c:f>
              <c:strCache>
                <c:ptCount val="5"/>
                <c:pt idx="0">
                  <c:v>Erdély</c:v>
                </c:pt>
                <c:pt idx="1">
                  <c:v>Felvidék</c:v>
                </c:pt>
                <c:pt idx="2">
                  <c:v>Vajdaság</c:v>
                </c:pt>
                <c:pt idx="3">
                  <c:v>Kárpátalja</c:v>
                </c:pt>
                <c:pt idx="4">
                  <c:v>Összesen</c:v>
                </c:pt>
              </c:strCache>
            </c:strRef>
          </c:cat>
          <c:val>
            <c:numRef>
              <c:f>Munka1!$C$2:$C$6</c:f>
              <c:numCache>
                <c:formatCode>General</c:formatCode>
                <c:ptCount val="5"/>
                <c:pt idx="0">
                  <c:v>10.6</c:v>
                </c:pt>
                <c:pt idx="1">
                  <c:v>14.8</c:v>
                </c:pt>
                <c:pt idx="2">
                  <c:v>18.100000000000001</c:v>
                </c:pt>
                <c:pt idx="3">
                  <c:v>21.1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33-45F7-BD3E-BA1493407674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lehetséges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Munka1!$A$2:$A$6</c:f>
              <c:strCache>
                <c:ptCount val="5"/>
                <c:pt idx="0">
                  <c:v>Erdély</c:v>
                </c:pt>
                <c:pt idx="1">
                  <c:v>Felvidék</c:v>
                </c:pt>
                <c:pt idx="2">
                  <c:v>Vajdaság</c:v>
                </c:pt>
                <c:pt idx="3">
                  <c:v>Kárpátalja</c:v>
                </c:pt>
                <c:pt idx="4">
                  <c:v>Összesen</c:v>
                </c:pt>
              </c:strCache>
            </c:strRef>
          </c:cat>
          <c:val>
            <c:numRef>
              <c:f>Munka1!$D$2:$D$6</c:f>
              <c:numCache>
                <c:formatCode>General</c:formatCode>
                <c:ptCount val="5"/>
                <c:pt idx="0">
                  <c:v>26.8</c:v>
                </c:pt>
                <c:pt idx="1">
                  <c:v>27.8</c:v>
                </c:pt>
                <c:pt idx="2">
                  <c:v>29.7</c:v>
                </c:pt>
                <c:pt idx="3">
                  <c:v>34.6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33-45F7-BD3E-BA1493407674}"/>
            </c:ext>
          </c:extLst>
        </c:ser>
        <c:ser>
          <c:idx val="3"/>
          <c:order val="3"/>
          <c:tx>
            <c:strRef>
              <c:f>Munka1!$E$1</c:f>
              <c:strCache>
                <c:ptCount val="1"/>
                <c:pt idx="0">
                  <c:v>nem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Munka1!$A$2:$A$6</c:f>
              <c:strCache>
                <c:ptCount val="5"/>
                <c:pt idx="0">
                  <c:v>Erdély</c:v>
                </c:pt>
                <c:pt idx="1">
                  <c:v>Felvidék</c:v>
                </c:pt>
                <c:pt idx="2">
                  <c:v>Vajdaság</c:v>
                </c:pt>
                <c:pt idx="3">
                  <c:v>Kárpátalja</c:v>
                </c:pt>
                <c:pt idx="4">
                  <c:v>Összesen</c:v>
                </c:pt>
              </c:strCache>
            </c:strRef>
          </c:cat>
          <c:val>
            <c:numRef>
              <c:f>Munka1!$E$2:$E$6</c:f>
              <c:numCache>
                <c:formatCode>General</c:formatCode>
                <c:ptCount val="5"/>
                <c:pt idx="0">
                  <c:v>55.5</c:v>
                </c:pt>
                <c:pt idx="1">
                  <c:v>45.7</c:v>
                </c:pt>
                <c:pt idx="2">
                  <c:v>36.5</c:v>
                </c:pt>
                <c:pt idx="3">
                  <c:v>33.1</c:v>
                </c:pt>
                <c:pt idx="4">
                  <c:v>45.4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33-45F7-BD3E-BA1493407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4783624"/>
        <c:axId val="684786248"/>
      </c:barChart>
      <c:catAx>
        <c:axId val="684783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Gill Sans MT" panose="020B0502020104020203" pitchFamily="34" charset="-18"/>
                <a:ea typeface="+mn-ea"/>
                <a:cs typeface="+mn-cs"/>
              </a:defRPr>
            </a:pPr>
            <a:endParaRPr lang="hu-HU"/>
          </a:p>
        </c:txPr>
        <c:crossAx val="684786248"/>
        <c:crosses val="autoZero"/>
        <c:auto val="1"/>
        <c:lblAlgn val="ctr"/>
        <c:lblOffset val="100"/>
        <c:noMultiLvlLbl val="0"/>
      </c:catAx>
      <c:valAx>
        <c:axId val="684786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800" b="1" i="0" u="none" strike="noStrike" kern="1200" baseline="0">
                <a:solidFill>
                  <a:schemeClr val="tx1"/>
                </a:solidFill>
                <a:latin typeface="Gill Sans MT" panose="020B0502020104020203" pitchFamily="34" charset="-18"/>
                <a:ea typeface="+mn-ea"/>
                <a:cs typeface="+mn-cs"/>
              </a:defRPr>
            </a:pPr>
            <a:endParaRPr lang="hu-HU"/>
          </a:p>
        </c:txPr>
        <c:crossAx val="684783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baseline="0">
              <a:solidFill>
                <a:schemeClr val="tx1"/>
              </a:solidFill>
              <a:latin typeface="Gill Sans MT" panose="020B0502020104020203" pitchFamily="34" charset="-18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>
        <a:lumMod val="75000"/>
        <a:lumOff val="25000"/>
      </a:schemeClr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756901777006135E-2"/>
          <c:y val="0.1397222977391086"/>
          <c:w val="0.90024306744265659"/>
          <c:h val="0.719209815463657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magyar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7000"/>
                    <a:satMod val="100000"/>
                    <a:lumMod val="102000"/>
                  </a:schemeClr>
                </a:gs>
                <a:gs pos="50000">
                  <a:schemeClr val="accent1">
                    <a:shade val="100000"/>
                    <a:satMod val="100000"/>
                    <a:lumMod val="100000"/>
                  </a:schemeClr>
                </a:gs>
                <a:gs pos="100000">
                  <a:schemeClr val="accent1">
                    <a:shade val="80000"/>
                    <a:satMod val="100000"/>
                    <a:lumMod val="99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600" b="1" i="0" u="none" strike="noStrike" kern="1200" spc="-120" baseline="0">
                    <a:solidFill>
                      <a:schemeClr val="bg1"/>
                    </a:solidFill>
                    <a:latin typeface="Gill Sans MT" panose="020B0502020104020203" pitchFamily="34" charset="-18"/>
                    <a:ea typeface="Verdana" panose="020B0604030504040204" pitchFamily="34" charset="0"/>
                    <a:cs typeface="+mj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Munka1!$A$2:$A$4</c:f>
              <c:strCache>
                <c:ptCount val="3"/>
                <c:pt idx="0">
                  <c:v>mindketten magyarok</c:v>
                </c:pt>
                <c:pt idx="1">
                  <c:v>vegyes nemzetiségű szülők</c:v>
                </c:pt>
                <c:pt idx="2">
                  <c:v>mindketten szlovákok</c:v>
                </c:pt>
              </c:strCache>
            </c:strRef>
          </c:cat>
          <c:val>
            <c:numRef>
              <c:f>Munka1!$B$2:$B$4</c:f>
              <c:numCache>
                <c:formatCode>0.00%</c:formatCode>
                <c:ptCount val="3"/>
                <c:pt idx="0">
                  <c:v>0.93600000000000005</c:v>
                </c:pt>
                <c:pt idx="1">
                  <c:v>0.221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C9-4D57-994C-A4F99671EDA9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szlovák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7000"/>
                    <a:satMod val="100000"/>
                    <a:lumMod val="102000"/>
                  </a:schemeClr>
                </a:gs>
                <a:gs pos="50000">
                  <a:schemeClr val="accent2">
                    <a:shade val="100000"/>
                    <a:satMod val="100000"/>
                    <a:lumMod val="100000"/>
                  </a:schemeClr>
                </a:gs>
                <a:gs pos="100000">
                  <a:schemeClr val="accent2">
                    <a:shade val="80000"/>
                    <a:satMod val="100000"/>
                    <a:lumMod val="99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spc="-120" baseline="0">
                    <a:solidFill>
                      <a:schemeClr val="bg1"/>
                    </a:solidFill>
                    <a:latin typeface="Gill Sans MT" panose="020B0502020104020203" pitchFamily="34" charset="-18"/>
                    <a:ea typeface="Verdana" panose="020B0604030504040204" pitchFamily="34" charset="0"/>
                    <a:cs typeface="+mj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Munka1!$A$2:$A$4</c:f>
              <c:strCache>
                <c:ptCount val="3"/>
                <c:pt idx="0">
                  <c:v>mindketten magyarok</c:v>
                </c:pt>
                <c:pt idx="1">
                  <c:v>vegyes nemzetiségű szülők</c:v>
                </c:pt>
                <c:pt idx="2">
                  <c:v>mindketten szlovákok</c:v>
                </c:pt>
              </c:strCache>
            </c:strRef>
          </c:cat>
          <c:val>
            <c:numRef>
              <c:f>Munka1!$C$2:$C$4</c:f>
              <c:numCache>
                <c:formatCode>0.00%</c:formatCode>
                <c:ptCount val="3"/>
                <c:pt idx="0">
                  <c:v>6.4000000000000001E-2</c:v>
                </c:pt>
                <c:pt idx="1">
                  <c:v>0.79900000000000004</c:v>
                </c:pt>
                <c:pt idx="2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C9-4D57-994C-A4F99671EDA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3628744"/>
        <c:axId val="613631368"/>
      </c:barChart>
      <c:catAx>
        <c:axId val="613628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1" i="0" u="none" strike="noStrike" kern="1200" spc="-12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613631368"/>
        <c:crosses val="autoZero"/>
        <c:auto val="1"/>
        <c:lblAlgn val="ctr"/>
        <c:lblOffset val="100"/>
        <c:noMultiLvlLbl val="0"/>
      </c:catAx>
      <c:valAx>
        <c:axId val="613631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1600" b="1" i="0" u="none" strike="noStrike" kern="1200" spc="-12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613628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143278259393831"/>
          <c:y val="5.1581390977253644E-2"/>
          <c:w val="0.53131235920576358"/>
          <c:h val="0.10900546450296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 defTabSz="914400" rtl="0" eaLnBrk="1" latinLnBrk="0" hangingPunct="1">
            <a:lnSpc>
              <a:spcPct val="85000"/>
            </a:lnSpc>
            <a:spcBef>
              <a:spcPct val="0"/>
            </a:spcBef>
            <a:buNone/>
            <a:defRPr lang="en-US" sz="2800" b="1" i="0" u="none" strike="noStrike" kern="1200" spc="-120" baseline="0">
              <a:solidFill>
                <a:schemeClr val="bg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600"/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81570586139196E-2"/>
          <c:y val="2.5607842387242213E-2"/>
          <c:w val="0.94643291871124802"/>
          <c:h val="0.89276378897709163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1. adatsor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70000"/>
                      <a:satMod val="100000"/>
                      <a:lumMod val="110000"/>
                    </a:schemeClr>
                  </a:gs>
                  <a:gs pos="50000">
                    <a:schemeClr val="accent1">
                      <a:tint val="75000"/>
                      <a:satMod val="101000"/>
                      <a:lumMod val="105000"/>
                    </a:schemeClr>
                  </a:gs>
                  <a:gs pos="100000">
                    <a:schemeClr val="accent1">
                      <a:tint val="82000"/>
                      <a:satMod val="104000"/>
                      <a:lumMod val="105000"/>
                    </a:schemeClr>
                  </a:gs>
                </a:gsLst>
                <a:lin ang="27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D9-4EEE-A5BE-EDD8C9242716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70000"/>
                      <a:satMod val="100000"/>
                      <a:lumMod val="110000"/>
                    </a:schemeClr>
                  </a:gs>
                  <a:gs pos="50000">
                    <a:schemeClr val="accent2">
                      <a:tint val="75000"/>
                      <a:satMod val="101000"/>
                      <a:lumMod val="105000"/>
                    </a:schemeClr>
                  </a:gs>
                  <a:gs pos="100000">
                    <a:schemeClr val="accent2">
                      <a:tint val="82000"/>
                      <a:satMod val="104000"/>
                      <a:lumMod val="105000"/>
                    </a:schemeClr>
                  </a:gs>
                </a:gsLst>
                <a:lin ang="27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D9-4EEE-A5BE-EDD8C9242716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70000"/>
                      <a:satMod val="100000"/>
                      <a:lumMod val="110000"/>
                    </a:schemeClr>
                  </a:gs>
                  <a:gs pos="50000">
                    <a:schemeClr val="accent3">
                      <a:tint val="75000"/>
                      <a:satMod val="101000"/>
                      <a:lumMod val="105000"/>
                    </a:schemeClr>
                  </a:gs>
                  <a:gs pos="100000">
                    <a:schemeClr val="accent3">
                      <a:tint val="82000"/>
                      <a:satMod val="104000"/>
                      <a:lumMod val="105000"/>
                    </a:schemeClr>
                  </a:gs>
                </a:gsLst>
                <a:lin ang="27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D9-4EEE-A5BE-EDD8C9242716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0000"/>
                      <a:satMod val="100000"/>
                      <a:lumMod val="110000"/>
                    </a:schemeClr>
                  </a:gs>
                  <a:gs pos="50000">
                    <a:schemeClr val="accent4">
                      <a:tint val="75000"/>
                      <a:satMod val="101000"/>
                      <a:lumMod val="105000"/>
                    </a:schemeClr>
                  </a:gs>
                  <a:gs pos="100000">
                    <a:schemeClr val="accent4">
                      <a:tint val="82000"/>
                      <a:satMod val="104000"/>
                      <a:lumMod val="105000"/>
                    </a:schemeClr>
                  </a:gs>
                </a:gsLst>
                <a:lin ang="27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D9-4EEE-A5BE-EDD8C9242716}"/>
              </c:ext>
            </c:extLst>
          </c:dPt>
          <c:dLbls>
            <c:dLbl>
              <c:idx val="0"/>
              <c:layout>
                <c:manualLayout>
                  <c:x val="0"/>
                  <c:y val="-1.95744759277717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D9-4EEE-A5BE-EDD8C9242716}"/>
                </c:ext>
              </c:extLst>
            </c:dLbl>
            <c:dLbl>
              <c:idx val="1"/>
              <c:layout>
                <c:manualLayout>
                  <c:x val="-3.567078394271703E-3"/>
                  <c:y val="4.61192350956125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9-4EEE-A5BE-EDD8C9242716}"/>
                </c:ext>
              </c:extLst>
            </c:dLbl>
            <c:dLbl>
              <c:idx val="2"/>
              <c:layout>
                <c:manualLayout>
                  <c:x val="-1.189026131423901E-3"/>
                  <c:y val="2.79679251977030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D9-4EEE-A5BE-EDD8C9242716}"/>
                </c:ext>
              </c:extLst>
            </c:dLbl>
            <c:dLbl>
              <c:idx val="3"/>
              <c:layout>
                <c:manualLayout>
                  <c:x val="-2.3780522628479763E-3"/>
                  <c:y val="-4.91012942652700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D9-4EEE-A5BE-EDD8C9242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400" b="1" i="0" u="none" strike="noStrike" kern="1200" spc="-120" baseline="0">
                    <a:solidFill>
                      <a:schemeClr val="bg1"/>
                    </a:solidFill>
                    <a:latin typeface="Gill Sans MT" panose="020B0502020104020203" pitchFamily="34" charset="-18"/>
                    <a:ea typeface="Verdana" panose="020B0604030504040204" pitchFamily="34" charset="0"/>
                    <a:cs typeface="+mj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Munka1!$A$2:$A$5</c:f>
              <c:strCache>
                <c:ptCount val="4"/>
                <c:pt idx="0">
                  <c:v>Kárpátalja</c:v>
                </c:pt>
                <c:pt idx="1">
                  <c:v>Erdély</c:v>
                </c:pt>
                <c:pt idx="2">
                  <c:v>Vajdaság</c:v>
                </c:pt>
                <c:pt idx="3">
                  <c:v>Felvidék</c:v>
                </c:pt>
              </c:strCache>
            </c:strRef>
          </c:cat>
          <c:val>
            <c:numRef>
              <c:f>Munka1!$B$2:$B$5</c:f>
              <c:numCache>
                <c:formatCode>0%</c:formatCode>
                <c:ptCount val="4"/>
                <c:pt idx="0">
                  <c:v>0.87</c:v>
                </c:pt>
                <c:pt idx="1">
                  <c:v>0.71</c:v>
                </c:pt>
                <c:pt idx="2">
                  <c:v>0.89</c:v>
                </c:pt>
                <c:pt idx="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24-4AD4-ADA5-FACA63E16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55075424"/>
        <c:axId val="755079360"/>
      </c:barChart>
      <c:catAx>
        <c:axId val="75507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800" b="1" i="0" u="none" strike="noStrike" kern="1200" spc="-12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755079360"/>
        <c:crosses val="autoZero"/>
        <c:auto val="1"/>
        <c:lblAlgn val="ctr"/>
        <c:lblOffset val="100"/>
        <c:noMultiLvlLbl val="0"/>
      </c:catAx>
      <c:valAx>
        <c:axId val="75507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1" i="0" u="none" strike="noStrike" kern="1200" spc="-12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75507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Házasság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spc="-120" baseline="0">
                    <a:solidFill>
                      <a:schemeClr val="bg1"/>
                    </a:solidFill>
                    <a:latin typeface="Gill Sans MT" panose="020B0502020104020203" pitchFamily="34" charset="-18"/>
                    <a:ea typeface="Verdana" panose="020B0604030504040204" pitchFamily="34" charset="0"/>
                    <a:cs typeface="+mj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Munka1!$A$2:$A$6</c:f>
              <c:strCache>
                <c:ptCount val="5"/>
                <c:pt idx="0">
                  <c:v>Ukrajna</c:v>
                </c:pt>
                <c:pt idx="1">
                  <c:v>Szlovákia</c:v>
                </c:pt>
                <c:pt idx="2">
                  <c:v>Románia</c:v>
                </c:pt>
                <c:pt idx="3">
                  <c:v>Szerbia</c:v>
                </c:pt>
                <c:pt idx="4">
                  <c:v>Magyarország</c:v>
                </c:pt>
              </c:strCache>
            </c:strRef>
          </c:cat>
          <c:val>
            <c:numRef>
              <c:f>Munka1!$B$2:$B$6</c:f>
              <c:numCache>
                <c:formatCode>General</c:formatCode>
                <c:ptCount val="5"/>
                <c:pt idx="0">
                  <c:v>5.9</c:v>
                </c:pt>
                <c:pt idx="1">
                  <c:v>5.8</c:v>
                </c:pt>
                <c:pt idx="2">
                  <c:v>7.3</c:v>
                </c:pt>
                <c:pt idx="3">
                  <c:v>5.0999999999999996</c:v>
                </c:pt>
                <c:pt idx="4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0A-4F2D-9B9F-20D432E27347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Válás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spc="-120" baseline="0">
                    <a:solidFill>
                      <a:schemeClr val="bg1"/>
                    </a:solidFill>
                    <a:latin typeface="Gill Sans MT" panose="020B0502020104020203" pitchFamily="34" charset="-18"/>
                    <a:ea typeface="Verdana" panose="020B0604030504040204" pitchFamily="34" charset="0"/>
                    <a:cs typeface="+mj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Munka1!$A$2:$A$6</c:f>
              <c:strCache>
                <c:ptCount val="5"/>
                <c:pt idx="0">
                  <c:v>Ukrajna</c:v>
                </c:pt>
                <c:pt idx="1">
                  <c:v>Szlovákia</c:v>
                </c:pt>
                <c:pt idx="2">
                  <c:v>Románia</c:v>
                </c:pt>
                <c:pt idx="3">
                  <c:v>Szerbia</c:v>
                </c:pt>
                <c:pt idx="4">
                  <c:v>Magyarország</c:v>
                </c:pt>
              </c:strCache>
            </c:strRef>
          </c:cat>
          <c:val>
            <c:numRef>
              <c:f>Munka1!$C$2:$C$6</c:f>
              <c:numCache>
                <c:formatCode>General</c:formatCode>
                <c:ptCount val="5"/>
                <c:pt idx="0">
                  <c:v>3</c:v>
                </c:pt>
                <c:pt idx="1">
                  <c:v>1.8</c:v>
                </c:pt>
                <c:pt idx="2">
                  <c:v>1.6</c:v>
                </c:pt>
                <c:pt idx="3">
                  <c:v>1.3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0A-4F2D-9B9F-20D432E27347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10 házasságra jutó válások száma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spc="-120" baseline="0">
                    <a:solidFill>
                      <a:schemeClr val="bg1"/>
                    </a:solidFill>
                    <a:latin typeface="Gill Sans MT" panose="020B0502020104020203" pitchFamily="34" charset="-18"/>
                    <a:ea typeface="Verdana" panose="020B0604030504040204" pitchFamily="34" charset="0"/>
                    <a:cs typeface="+mj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Munka1!$A$2:$A$6</c:f>
              <c:strCache>
                <c:ptCount val="5"/>
                <c:pt idx="0">
                  <c:v>Ukrajna</c:v>
                </c:pt>
                <c:pt idx="1">
                  <c:v>Szlovákia</c:v>
                </c:pt>
                <c:pt idx="2">
                  <c:v>Románia</c:v>
                </c:pt>
                <c:pt idx="3">
                  <c:v>Szerbia</c:v>
                </c:pt>
                <c:pt idx="4">
                  <c:v>Magyarország</c:v>
                </c:pt>
              </c:strCache>
            </c:strRef>
          </c:cat>
          <c:val>
            <c:numRef>
              <c:f>Munka1!$D$2:$D$6</c:f>
              <c:numCache>
                <c:formatCode>General</c:formatCode>
                <c:ptCount val="5"/>
                <c:pt idx="0">
                  <c:v>5.0999999999999996</c:v>
                </c:pt>
                <c:pt idx="1">
                  <c:v>3.1</c:v>
                </c:pt>
                <c:pt idx="2">
                  <c:v>2.2000000000000002</c:v>
                </c:pt>
                <c:pt idx="3">
                  <c:v>2.5</c:v>
                </c:pt>
                <c:pt idx="4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B-4C6C-93DD-A47FE194F8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50025240"/>
        <c:axId val="750025896"/>
      </c:barChart>
      <c:catAx>
        <c:axId val="750025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1" i="0" u="none" strike="noStrike" kern="1200" cap="all" spc="-120" normalizeH="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750025896"/>
        <c:crosses val="autoZero"/>
        <c:auto val="1"/>
        <c:lblAlgn val="ctr"/>
        <c:lblOffset val="100"/>
        <c:noMultiLvlLbl val="0"/>
      </c:catAx>
      <c:valAx>
        <c:axId val="750025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0025240"/>
        <c:crosses val="autoZero"/>
        <c:crossBetween val="between"/>
      </c:valAx>
      <c:spPr>
        <a:solidFill>
          <a:schemeClr val="tx1">
            <a:lumMod val="75000"/>
            <a:lumOff val="25000"/>
          </a:schemeClr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1378195425016792E-2"/>
          <c:y val="1.8039230354579775E-2"/>
          <c:w val="0.91516019396651949"/>
          <c:h val="8.7078347786418347E-2"/>
        </c:manualLayout>
      </c:layout>
      <c:overlay val="0"/>
      <c:spPr>
        <a:solidFill>
          <a:schemeClr val="tx1">
            <a:lumMod val="75000"/>
            <a:lumOff val="2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-120" baseline="0">
              <a:solidFill>
                <a:schemeClr val="bg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>
        <a:lumMod val="75000"/>
        <a:lumOff val="25000"/>
      </a:schemeClr>
    </a:solidFill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2010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Munka1!$B$1:$F$1</c:f>
              <c:strCache>
                <c:ptCount val="5"/>
                <c:pt idx="0">
                  <c:v>Ukrajna</c:v>
                </c:pt>
                <c:pt idx="1">
                  <c:v>Románia</c:v>
                </c:pt>
                <c:pt idx="2">
                  <c:v>Szerbia</c:v>
                </c:pt>
                <c:pt idx="3">
                  <c:v>Szlovákia</c:v>
                </c:pt>
                <c:pt idx="4">
                  <c:v>Magyarország</c:v>
                </c:pt>
              </c:strCache>
            </c:strRef>
          </c:cat>
          <c:val>
            <c:numRef>
              <c:f>Munka1!$B$2:$F$2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1.59</c:v>
                </c:pt>
                <c:pt idx="2">
                  <c:v>1.4</c:v>
                </c:pt>
                <c:pt idx="3">
                  <c:v>1.43</c:v>
                </c:pt>
                <c:pt idx="4">
                  <c:v>1.25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84-49DD-B5BF-9805C355D041}"/>
            </c:ext>
          </c:extLst>
        </c:ser>
        <c:ser>
          <c:idx val="1"/>
          <c:order val="1"/>
          <c:tx>
            <c:strRef>
              <c:f>Munka1!$A$3</c:f>
              <c:strCache>
                <c:ptCount val="1"/>
                <c:pt idx="0">
                  <c:v>2017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dPt>
            <c:idx val="1"/>
            <c:marker>
              <c:symbol val="square"/>
              <c:size val="6"/>
              <c:spPr>
                <a:solidFill>
                  <a:schemeClr val="accent5"/>
                </a:solidFill>
                <a:ln w="76200">
                  <a:solidFill>
                    <a:schemeClr val="accent5"/>
                  </a:solidFill>
                  <a:round/>
                </a:ln>
                <a:effectLst/>
              </c:spPr>
            </c:marker>
            <c:bubble3D val="0"/>
            <c:spPr>
              <a:ln w="76200" cap="rnd">
                <a:solidFill>
                  <a:schemeClr val="accent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71-4325-9538-74C679BA3DB0}"/>
              </c:ext>
            </c:extLst>
          </c:dPt>
          <c:dPt>
            <c:idx val="2"/>
            <c:marker>
              <c:symbol val="square"/>
              <c:size val="6"/>
              <c:spPr>
                <a:solidFill>
                  <a:schemeClr val="accent5"/>
                </a:solidFill>
                <a:ln w="76200">
                  <a:solidFill>
                    <a:schemeClr val="accent5"/>
                  </a:solidFill>
                  <a:round/>
                </a:ln>
                <a:effectLst/>
              </c:spPr>
            </c:marker>
            <c:bubble3D val="0"/>
            <c:spPr>
              <a:ln w="76200" cap="rnd">
                <a:solidFill>
                  <a:schemeClr val="accent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5E71-4325-9538-74C679BA3DB0}"/>
              </c:ext>
            </c:extLst>
          </c:dPt>
          <c:dPt>
            <c:idx val="3"/>
            <c:marker>
              <c:symbol val="square"/>
              <c:size val="6"/>
              <c:spPr>
                <a:solidFill>
                  <a:schemeClr val="accent5"/>
                </a:solidFill>
                <a:ln w="76200">
                  <a:solidFill>
                    <a:schemeClr val="accent5"/>
                  </a:solidFill>
                  <a:round/>
                </a:ln>
                <a:effectLst/>
              </c:spPr>
            </c:marker>
            <c:bubble3D val="0"/>
            <c:spPr>
              <a:ln w="76200" cap="rnd">
                <a:solidFill>
                  <a:schemeClr val="accent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1-4325-9538-74C679BA3DB0}"/>
              </c:ext>
            </c:extLst>
          </c:dPt>
          <c:dPt>
            <c:idx val="4"/>
            <c:marker>
              <c:symbol val="square"/>
              <c:size val="6"/>
              <c:spPr>
                <a:solidFill>
                  <a:schemeClr val="accent5"/>
                </a:solidFill>
                <a:ln w="76200">
                  <a:solidFill>
                    <a:schemeClr val="accent5"/>
                  </a:solidFill>
                  <a:round/>
                </a:ln>
                <a:effectLst/>
              </c:spPr>
            </c:marker>
            <c:bubble3D val="0"/>
            <c:spPr>
              <a:ln w="76200" cap="rnd">
                <a:solidFill>
                  <a:schemeClr val="accent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71-4325-9538-74C679BA3DB0}"/>
              </c:ext>
            </c:extLst>
          </c:dPt>
          <c:cat>
            <c:strRef>
              <c:f>Munka1!$B$1:$F$1</c:f>
              <c:strCache>
                <c:ptCount val="5"/>
                <c:pt idx="0">
                  <c:v>Ukrajna</c:v>
                </c:pt>
                <c:pt idx="1">
                  <c:v>Románia</c:v>
                </c:pt>
                <c:pt idx="2">
                  <c:v>Szerbia</c:v>
                </c:pt>
                <c:pt idx="3">
                  <c:v>Szlovákia</c:v>
                </c:pt>
                <c:pt idx="4">
                  <c:v>Magyarország</c:v>
                </c:pt>
              </c:strCache>
            </c:strRef>
          </c:cat>
          <c:val>
            <c:numRef>
              <c:f>Munka1!$B$3:$F$3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1.71</c:v>
                </c:pt>
                <c:pt idx="2">
                  <c:v>1.49</c:v>
                </c:pt>
                <c:pt idx="3">
                  <c:v>1.52</c:v>
                </c:pt>
                <c:pt idx="4">
                  <c:v>1.54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84-49DD-B5BF-9805C355D041}"/>
            </c:ext>
          </c:extLst>
        </c:ser>
        <c:ser>
          <c:idx val="2"/>
          <c:order val="2"/>
          <c:tx>
            <c:strRef>
              <c:f>Munka1!$A$4</c:f>
              <c:strCache>
                <c:ptCount val="1"/>
                <c:pt idx="0">
                  <c:v>növekedés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4"/>
              </a:solidFill>
              <a:ln w="76200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Munka1!$B$1:$F$1</c:f>
              <c:strCache>
                <c:ptCount val="5"/>
                <c:pt idx="0">
                  <c:v>Ukrajna</c:v>
                </c:pt>
                <c:pt idx="1">
                  <c:v>Románia</c:v>
                </c:pt>
                <c:pt idx="2">
                  <c:v>Szerbia</c:v>
                </c:pt>
                <c:pt idx="3">
                  <c:v>Szlovákia</c:v>
                </c:pt>
                <c:pt idx="4">
                  <c:v>Magyarország</c:v>
                </c:pt>
              </c:strCache>
            </c:strRef>
          </c:cat>
          <c:val>
            <c:numRef>
              <c:f>Munka1!$B$4:$F$4</c:f>
              <c:numCache>
                <c:formatCode>General</c:formatCode>
                <c:ptCount val="5"/>
                <c:pt idx="0">
                  <c:v>0</c:v>
                </c:pt>
                <c:pt idx="1">
                  <c:v>0.12</c:v>
                </c:pt>
                <c:pt idx="2">
                  <c:v>0.09</c:v>
                </c:pt>
                <c:pt idx="3">
                  <c:v>0.09</c:v>
                </c:pt>
                <c:pt idx="4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84-49DD-B5BF-9805C355D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667040"/>
        <c:axId val="396667368"/>
      </c:lineChart>
      <c:catAx>
        <c:axId val="396667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400" b="1" i="0" u="none" strike="noStrike" kern="1200" cap="all" spc="-120" normalizeH="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396667368"/>
        <c:crosses val="autoZero"/>
        <c:auto val="1"/>
        <c:lblAlgn val="ctr"/>
        <c:lblOffset val="100"/>
        <c:noMultiLvlLbl val="0"/>
      </c:catAx>
      <c:valAx>
        <c:axId val="396667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1" i="0" u="none" strike="noStrike" kern="1200" spc="-120" baseline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defRPr>
            </a:pPr>
            <a:endParaRPr lang="hu-HU"/>
          </a:p>
        </c:txPr>
        <c:crossAx val="3966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2400" b="1" i="0" u="none" strike="noStrike" kern="1200" spc="-120" baseline="0">
              <a:solidFill>
                <a:schemeClr val="bg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8F49B-F795-41FB-81AF-D806A67F1CA4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A08A9-D7FF-4AF8-9F91-5C5B6D0E4D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758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Novák Katalin, az Emberi Erőforrások Minisztériumának család-, ifjúság- és nemzetközi ügyekért felelős államtitkára és Pataki János, a Kárpát-medencei Családszervezetek Szövetségének elnöke 2016. szeptember 29-én a Magyar Állami Operaház </a:t>
            </a:r>
            <a:r>
              <a:rPr lang="hu-H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Nagyszínpadán</a:t>
            </a:r>
            <a:r>
              <a:rPr lang="hu-H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stratégiai partnerségi megállapodást írtak alá. A létrejött szerződés alapján a civil szervezet a jövőben gyermek-, ifjúság-, család- és nőpolitikai területen vesz részt a minisztérium jogszabály-előkészítési tevékenységéhez kapcsolódó társadalmi egyeztetéseken.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A08A9-D7FF-4AF8-9F91-5C5B6D0E4DBA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215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239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4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044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07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744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676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196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66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689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592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18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37A1F25-31AA-4B22-A86B-5B096B1AF275}" type="datetimeFigureOut">
              <a:rPr lang="hu-HU" smtClean="0"/>
              <a:t>2020. 01. 18.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E693823-BDD5-42FE-907B-D5414DA6D0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538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7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férfi, lovaglás, motorkerékpár látható&#10;&#10;Automatikusan generált leírás">
            <a:extLst>
              <a:ext uri="{FF2B5EF4-FFF2-40B4-BE49-F238E27FC236}">
                <a16:creationId xmlns:a16="http://schemas.microsoft.com/office/drawing/2014/main" id="{30A60B3C-3883-4087-A177-43CE5F06F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5896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49B22CF-906F-4C96-89CF-5BD411C15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8041" y="72977"/>
            <a:ext cx="4205131" cy="1834056"/>
          </a:xfrm>
        </p:spPr>
        <p:txBody>
          <a:bodyPr anchor="ctr" anchorCtr="0">
            <a:normAutofit/>
          </a:bodyPr>
          <a:lstStyle/>
          <a:p>
            <a:pPr>
              <a:lnSpc>
                <a:spcPct val="85000"/>
              </a:lnSpc>
              <a:spcBef>
                <a:spcPts val="1300"/>
              </a:spcBef>
            </a:pPr>
            <a:r>
              <a:rPr lang="hu-HU" sz="36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Kárpát-medencei Családszervezetek Szövetsége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B148B5D-02D7-4A9E-9428-0910AF4C1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5475" y="1907033"/>
            <a:ext cx="4330262" cy="429831"/>
          </a:xfrm>
        </p:spPr>
        <p:txBody>
          <a:bodyPr anchor="b" anchorCtr="1">
            <a:normAutofit/>
          </a:bodyPr>
          <a:lstStyle/>
          <a:p>
            <a:r>
              <a:rPr lang="hu-HU" sz="2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Márton Zsuzsanna előadása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E2D13F7-319C-4199-A2A0-235DCE10E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67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beltéri, padló, szoba, élő látható&#10;&#10;Automatikusan generált leírás">
            <a:extLst>
              <a:ext uri="{FF2B5EF4-FFF2-40B4-BE49-F238E27FC236}">
                <a16:creationId xmlns:a16="http://schemas.microsoft.com/office/drawing/2014/main" id="{F0A5195E-66CC-4FB5-B399-4184E2F6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" b="6"/>
          <a:stretch/>
        </p:blipFill>
        <p:spPr>
          <a:xfrm>
            <a:off x="3" y="-35111"/>
            <a:ext cx="3200398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Kép 14" descr="A képen padló, beltéri, személy, mennyezet látható&#10;&#10;Automatikusan generált leírás">
            <a:extLst>
              <a:ext uri="{FF2B5EF4-FFF2-40B4-BE49-F238E27FC236}">
                <a16:creationId xmlns:a16="http://schemas.microsoft.com/office/drawing/2014/main" id="{00A27DA5-D1C7-438D-9279-E493936B1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-3" b="1272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Kép 8" descr="A képen beltéri, mennyezet, személy, szoba látható&#10;&#10;Automatikusan generált leírás">
            <a:extLst>
              <a:ext uri="{FF2B5EF4-FFF2-40B4-BE49-F238E27FC236}">
                <a16:creationId xmlns:a16="http://schemas.microsoft.com/office/drawing/2014/main" id="{7EFF163B-0D84-47B2-8BD1-88D1E95546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r="5" b="5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Tartalom helye 4" descr="A képen személy, beltéri, asztal, ülő látható&#10;&#10;Automatikusan generált leírás">
            <a:extLst>
              <a:ext uri="{FF2B5EF4-FFF2-40B4-BE49-F238E27FC236}">
                <a16:creationId xmlns:a16="http://schemas.microsoft.com/office/drawing/2014/main" id="{E1B96D0D-7E0E-43E2-9204-F8213ABBB1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1" r="-2" b="10834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3D62C5E-6D24-441E-9D97-54E5D8173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7093" y="3616997"/>
            <a:ext cx="4980056" cy="3428989"/>
          </a:xfrm>
        </p:spPr>
        <p:txBody>
          <a:bodyPr anchor="ctr">
            <a:normAutofit/>
          </a:bodyPr>
          <a:lstStyle/>
          <a:p>
            <a:r>
              <a:rPr lang="hu-HU" sz="19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kommunikációs</a:t>
            </a:r>
            <a:r>
              <a:rPr lang="hu-HU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hu-HU" sz="19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képzések, pályázati tanácsadások</a:t>
            </a:r>
          </a:p>
          <a:p>
            <a:r>
              <a:rPr lang="hu-HU" sz="19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Szülői, nevelőszülői képzések</a:t>
            </a:r>
          </a:p>
          <a:p>
            <a:r>
              <a:rPr lang="hu-HU" sz="19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szervezetfejlesztési képzések </a:t>
            </a:r>
          </a:p>
          <a:p>
            <a:r>
              <a:rPr lang="hu-HU" sz="19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nevelési, életmód és párkapcsolati  tanácsadások</a:t>
            </a:r>
          </a:p>
          <a:p>
            <a:r>
              <a:rPr lang="hu-HU" sz="19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Baba-mama klubok</a:t>
            </a:r>
          </a:p>
          <a:p>
            <a:r>
              <a:rPr lang="hu-HU" sz="19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babaringatók</a:t>
            </a:r>
          </a:p>
          <a:p>
            <a:endParaRPr lang="hu-HU" sz="110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endParaRPr lang="en-US" sz="11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Kép 6" descr="A képen beltéri, személy, férfi, elülső látható&#10;&#10;Automatikusan generált leírás">
            <a:extLst>
              <a:ext uri="{FF2B5EF4-FFF2-40B4-BE49-F238E27FC236}">
                <a16:creationId xmlns:a16="http://schemas.microsoft.com/office/drawing/2014/main" id="{D54315BF-FC25-4AFE-9F72-4A37E11FB7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3028" b="1"/>
          <a:stretch/>
        </p:blipFill>
        <p:spPr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C79C499-0AFA-4BBF-9EAC-D3352B2E686A}"/>
              </a:ext>
            </a:extLst>
          </p:cNvPr>
          <p:cNvSpPr txBox="1"/>
          <p:nvPr/>
        </p:nvSpPr>
        <p:spPr>
          <a:xfrm>
            <a:off x="0" y="2534342"/>
            <a:ext cx="665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Gill Sans MT" panose="020B0502020104020203" pitchFamily="34" charset="-18"/>
                <a:ea typeface="Verdana" panose="020B0604030504040204" pitchFamily="34" charset="0"/>
              </a:rPr>
              <a:t>KÉPZÉSEK, TANÁCSADÓ PROGRAMOK ÉS KLUBÉLET A KCSSZ-BEN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1C96DBE-273D-4701-AA47-0D098D427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6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emély, modellt állás, kültéri, csoport látható&#10;&#10;Automatikusan generált leírás">
            <a:extLst>
              <a:ext uri="{FF2B5EF4-FFF2-40B4-BE49-F238E27FC236}">
                <a16:creationId xmlns:a16="http://schemas.microsoft.com/office/drawing/2014/main" id="{8ECCDD08-D2CB-4CD0-925B-62377C07B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" r="-1" b="13282"/>
          <a:stretch/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pic>
        <p:nvPicPr>
          <p:cNvPr id="7" name="Kép 6" descr="A képen kültéri, személy, kerítés, férfi látható&#10;&#10;Automatikusan generált leírás">
            <a:extLst>
              <a:ext uri="{FF2B5EF4-FFF2-40B4-BE49-F238E27FC236}">
                <a16:creationId xmlns:a16="http://schemas.microsoft.com/office/drawing/2014/main" id="{98D6A902-AC74-4AF2-9567-07A878E67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" b="2"/>
          <a:stretch/>
        </p:blipFill>
        <p:spPr>
          <a:xfrm>
            <a:off x="4257921" y="-1"/>
            <a:ext cx="4051910" cy="3192239"/>
          </a:xfrm>
          <a:prstGeom prst="rect">
            <a:avLst/>
          </a:prstGeom>
        </p:spPr>
      </p:pic>
      <p:pic>
        <p:nvPicPr>
          <p:cNvPr id="13" name="Kép 12" descr="A képen személy, épület, kültéri, ülő látható&#10;&#10;Automatikusan generált leírás">
            <a:extLst>
              <a:ext uri="{FF2B5EF4-FFF2-40B4-BE49-F238E27FC236}">
                <a16:creationId xmlns:a16="http://schemas.microsoft.com/office/drawing/2014/main" id="{C66B5EB1-1412-457A-8ADF-0BE51F0A3C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-4"/>
          <a:stretch/>
        </p:blipFill>
        <p:spPr>
          <a:xfrm>
            <a:off x="8577248" y="785779"/>
            <a:ext cx="2830286" cy="1894535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89A330C-5B89-4380-A606-48F13A0E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272471"/>
            <a:ext cx="5883443" cy="2386746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táborozások</a:t>
            </a:r>
          </a:p>
          <a:p>
            <a:r>
              <a:rPr lang="hu-HU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vetélkedők, versenyek</a:t>
            </a:r>
          </a:p>
          <a:p>
            <a:r>
              <a:rPr lang="hu-HU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gyermeknapok</a:t>
            </a:r>
          </a:p>
          <a:p>
            <a:r>
              <a:rPr lang="hu-HU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érzékenyítő programok</a:t>
            </a:r>
          </a:p>
          <a:p>
            <a:endParaRPr lang="hu-HU" sz="2000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hu-HU" sz="2000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hu-HU" sz="2000" b="1" dirty="0">
              <a:latin typeface="Arial Black" panose="020B0A04020102020204" pitchFamily="34" charset="0"/>
            </a:endParaRPr>
          </a:p>
          <a:p>
            <a:endParaRPr lang="hu-HU" sz="2000" b="1" dirty="0">
              <a:latin typeface="Arial Black" panose="020B0A04020102020204" pitchFamily="34" charset="0"/>
            </a:endParaRPr>
          </a:p>
          <a:p>
            <a:endParaRPr lang="en-US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Tartalom helye 4" descr="A képen személy, kültéri, csoport, játékos látható&#10;&#10;Automatikusan generált leírás">
            <a:extLst>
              <a:ext uri="{FF2B5EF4-FFF2-40B4-BE49-F238E27FC236}">
                <a16:creationId xmlns:a16="http://schemas.microsoft.com/office/drawing/2014/main" id="{B49A0594-921A-41CB-915D-0DC4956AD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518"/>
          <a:stretch/>
        </p:blipFill>
        <p:spPr>
          <a:xfrm>
            <a:off x="6230324" y="3665763"/>
            <a:ext cx="2065980" cy="2507628"/>
          </a:xfrm>
          <a:prstGeom prst="rect">
            <a:avLst/>
          </a:prstGeom>
        </p:spPr>
      </p:pic>
      <p:pic>
        <p:nvPicPr>
          <p:cNvPr id="11" name="Kép 10" descr="A képen személy, személyek, csoport, tömeg látható&#10;&#10;Automatikusan generált leírás">
            <a:extLst>
              <a:ext uri="{FF2B5EF4-FFF2-40B4-BE49-F238E27FC236}">
                <a16:creationId xmlns:a16="http://schemas.microsoft.com/office/drawing/2014/main" id="{21B112C1-83A9-4BC0-8D28-AE7BADBFC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6" r="14666" b="-1"/>
          <a:stretch/>
        </p:blipFill>
        <p:spPr>
          <a:xfrm>
            <a:off x="8937688" y="2919002"/>
            <a:ext cx="3254312" cy="294027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790DBE2-B984-4A6C-A1E8-2CF3EFFB98CD}"/>
              </a:ext>
            </a:extLst>
          </p:cNvPr>
          <p:cNvSpPr txBox="1"/>
          <p:nvPr/>
        </p:nvSpPr>
        <p:spPr>
          <a:xfrm>
            <a:off x="65905" y="3193528"/>
            <a:ext cx="611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GYERMEKPROGRAMOK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2D9B684-4152-4202-B42B-5E1DA7B0E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9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emély, beltéri, csoport, személyek látható&#10;&#10;Automatikusan generált leírás">
            <a:extLst>
              <a:ext uri="{FF2B5EF4-FFF2-40B4-BE49-F238E27FC236}">
                <a16:creationId xmlns:a16="http://schemas.microsoft.com/office/drawing/2014/main" id="{F3D83F04-0EF3-4380-8276-28D8486B7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2263"/>
          <a:stretch/>
        </p:blipFill>
        <p:spPr>
          <a:xfrm>
            <a:off x="0" y="0"/>
            <a:ext cx="11205694" cy="558367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2174A17-D6E8-4A28-89DF-D36A90DF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231" y="3390998"/>
            <a:ext cx="5838660" cy="2913340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457200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Családi Nap az Országházban ◊ Életmese</a:t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Magzatgyermek Világnapja ◊ Határtalan Opera</a:t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Családszervezetek Őszi Találkozója </a:t>
            </a: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◊ </a:t>
            </a: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Megemlékezések történelmi eseményekről, jeles ünnepekről</a:t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Családi napok ◊ Kulturális rendezvények</a:t>
            </a:r>
            <a:endParaRPr lang="en-US" sz="1800" b="1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Tartalom helye 4" descr="A képen személy, sport, táncos, út látható&#10;&#10;Automatikusan generált leírás">
            <a:extLst>
              <a:ext uri="{FF2B5EF4-FFF2-40B4-BE49-F238E27FC236}">
                <a16:creationId xmlns:a16="http://schemas.microsoft.com/office/drawing/2014/main" id="{750885B1-3254-48C5-9071-E9AC39ED1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11844" b="1"/>
          <a:stretch/>
        </p:blipFill>
        <p:spPr>
          <a:xfrm>
            <a:off x="4477512" y="79784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9" name="Kép 8" descr="A képen függöny, beltéri, állás, férfi látható&#10;&#10;Automatikusan generált leírás">
            <a:extLst>
              <a:ext uri="{FF2B5EF4-FFF2-40B4-BE49-F238E27FC236}">
                <a16:creationId xmlns:a16="http://schemas.microsoft.com/office/drawing/2014/main" id="{E9FB4146-90E6-4AF6-8BAA-C486D2E53C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r="26310" b="2"/>
          <a:stretch/>
        </p:blipFill>
        <p:spPr>
          <a:xfrm>
            <a:off x="0" y="2837336"/>
            <a:ext cx="2698212" cy="402066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7" name="Kép 6" descr="A képen kültéri, személy, személyek, csoport látható&#10;&#10;Automatikusan generált leírás">
            <a:extLst>
              <a:ext uri="{FF2B5EF4-FFF2-40B4-BE49-F238E27FC236}">
                <a16:creationId xmlns:a16="http://schemas.microsoft.com/office/drawing/2014/main" id="{161250AB-406A-4DAE-924A-B713B71254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r="27392" b="-2"/>
          <a:stretch/>
        </p:blipFill>
        <p:spPr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C9B4703-8DB9-43E8-924C-09D4B6DB8F60}"/>
              </a:ext>
            </a:extLst>
          </p:cNvPr>
          <p:cNvSpPr txBox="1"/>
          <p:nvPr/>
        </p:nvSpPr>
        <p:spPr>
          <a:xfrm>
            <a:off x="2018617" y="2970947"/>
            <a:ext cx="7791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Gill Sans MT" panose="020B0502020104020203" pitchFamily="34" charset="-18"/>
                <a:ea typeface="Verdana" panose="020B0604030504040204" pitchFamily="34" charset="0"/>
              </a:rPr>
              <a:t>HAGYOMÁNYOS RENDEZVÉNYEINK</a:t>
            </a:r>
            <a:endParaRPr lang="hu-HU" sz="32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503ABAD-35F2-4764-BE95-8420CFCC5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3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B7715E-EA41-4F33-B6DF-A2988CF1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490" y="67378"/>
            <a:ext cx="6001489" cy="1597794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defTabSz="457200"/>
            <a:r>
              <a:rPr lang="hu-HU" sz="32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KÖZÖSSÉGI TEREK FEJLESZTÉSE</a:t>
            </a:r>
            <a:br>
              <a:rPr lang="hu-HU" sz="32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32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2017</a:t>
            </a:r>
            <a:endParaRPr lang="en-US" sz="3200" b="1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C9C2424-255D-4965-9F11-471DDD0AB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802" y="2524538"/>
            <a:ext cx="4777177" cy="1526795"/>
          </a:xfrm>
        </p:spPr>
        <p:txBody>
          <a:bodyPr>
            <a:normAutofit/>
          </a:bodyPr>
          <a:lstStyle/>
          <a:p>
            <a:pPr marL="0" indent="0" algn="just" defTabSz="457200">
              <a:lnSpc>
                <a:spcPct val="95000"/>
              </a:lnSpc>
              <a:spcBef>
                <a:spcPct val="0"/>
              </a:spcBef>
              <a:buNone/>
            </a:pPr>
            <a:r>
              <a:rPr lang="hu-HU" sz="1800" b="1" spc="-120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Az Emberi Erőforrások Minisztériuma 2017-ben 100 millió forinttal támogatta a Kárpát-medencei Családszervezetek Szövetségéhez csatlakozott külhoni civil szervezeteket közösségi tereik kialakításában, fejlesztésében. </a:t>
            </a:r>
          </a:p>
          <a:p>
            <a:pPr marL="0" indent="0" algn="just" defTabSz="457200">
              <a:lnSpc>
                <a:spcPct val="95000"/>
              </a:lnSpc>
              <a:spcBef>
                <a:spcPct val="0"/>
              </a:spcBef>
              <a:buNone/>
            </a:pPr>
            <a:endParaRPr lang="hu-HU" sz="1800" b="1" spc="-120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</a:endParaRPr>
          </a:p>
          <a:p>
            <a:pPr marL="0" indent="0" algn="just" defTabSz="457200">
              <a:lnSpc>
                <a:spcPct val="95000"/>
              </a:lnSpc>
              <a:spcBef>
                <a:spcPct val="0"/>
              </a:spcBef>
              <a:buNone/>
            </a:pPr>
            <a:endParaRPr lang="hu-HU" sz="1800" b="1" spc="-120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</a:endParaRPr>
          </a:p>
          <a:p>
            <a:pPr algn="just"/>
            <a:endParaRPr lang="en-US" sz="1800" dirty="0"/>
          </a:p>
        </p:txBody>
      </p:sp>
      <p:pic>
        <p:nvPicPr>
          <p:cNvPr id="5" name="Tartalom helye 4" descr="A képen személy, csoport, személyek, tartás látható&#10;&#10;Automatikusan generált leírás">
            <a:extLst>
              <a:ext uri="{FF2B5EF4-FFF2-40B4-BE49-F238E27FC236}">
                <a16:creationId xmlns:a16="http://schemas.microsoft.com/office/drawing/2014/main" id="{CE25363B-E4A2-408B-A3B2-C2F5F83E3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r="12148" b="-1"/>
          <a:stretch/>
        </p:blipFill>
        <p:spPr>
          <a:xfrm>
            <a:off x="-2" y="10"/>
            <a:ext cx="3036232" cy="3352846"/>
          </a:xfrm>
          <a:prstGeom prst="rect">
            <a:avLst/>
          </a:prstGeom>
        </p:spPr>
      </p:pic>
      <p:pic>
        <p:nvPicPr>
          <p:cNvPr id="13" name="Kép 12" descr="A képen személy, beltéri, csoport, asztal látható&#10;&#10;Automatikusan generált leírás">
            <a:extLst>
              <a:ext uri="{FF2B5EF4-FFF2-40B4-BE49-F238E27FC236}">
                <a16:creationId xmlns:a16="http://schemas.microsoft.com/office/drawing/2014/main" id="{32E796C1-1CEB-4923-9C4A-AFF64657D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9" r="41350" b="-2"/>
          <a:stretch/>
        </p:blipFill>
        <p:spPr>
          <a:xfrm>
            <a:off x="3127672" y="-1"/>
            <a:ext cx="2971377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</p:spPr>
      </p:pic>
      <p:pic>
        <p:nvPicPr>
          <p:cNvPr id="11" name="Kép 10" descr="A képen épület, személy, sport, személyek látható&#10;&#10;Automatikusan generált leírás">
            <a:extLst>
              <a:ext uri="{FF2B5EF4-FFF2-40B4-BE49-F238E27FC236}">
                <a16:creationId xmlns:a16="http://schemas.microsoft.com/office/drawing/2014/main" id="{DE2F392A-8BB5-415D-95F7-F23296EF9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7"/>
          <a:stretch/>
        </p:blipFill>
        <p:spPr>
          <a:xfrm>
            <a:off x="20" y="3429000"/>
            <a:ext cx="3998825" cy="3429000"/>
          </a:xfrm>
          <a:prstGeom prst="rect">
            <a:avLst/>
          </a:prstGeom>
        </p:spPr>
      </p:pic>
      <p:pic>
        <p:nvPicPr>
          <p:cNvPr id="9" name="Kép 8" descr="A képen kültéri, személy, személyek, csoport látható&#10;&#10;Automatikusan generált leírás">
            <a:extLst>
              <a:ext uri="{FF2B5EF4-FFF2-40B4-BE49-F238E27FC236}">
                <a16:creationId xmlns:a16="http://schemas.microsoft.com/office/drawing/2014/main" id="{0FE9C652-1A2D-4167-955F-560B6DDA4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r="9521" b="8"/>
          <a:stretch/>
        </p:blipFill>
        <p:spPr>
          <a:xfrm>
            <a:off x="4076621" y="5140518"/>
            <a:ext cx="2027001" cy="172005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2E6E6E5-E3A0-45E3-9A5B-39D2ACC7F432}"/>
              </a:ext>
            </a:extLst>
          </p:cNvPr>
          <p:cNvSpPr txBox="1"/>
          <p:nvPr/>
        </p:nvSpPr>
        <p:spPr>
          <a:xfrm>
            <a:off x="6176825" y="5049078"/>
            <a:ext cx="5910719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hu-HU" b="1" spc="-120" dirty="0">
                <a:latin typeface="Gill Sans MT" panose="020B0502020104020203" pitchFamily="34" charset="-18"/>
                <a:ea typeface="Verdana" panose="020B0604030504040204" pitchFamily="34" charset="0"/>
              </a:rPr>
              <a:t>A támogatásnak köszönhetően Erdélyben, a Felvidéken, a Vajdaságban és Kárpátalján összesen 22 közösségi fejlesztés valósulhatott meg.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885BCF1-1B65-4731-9263-2FB053C8C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5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ablak, játék, nő, pálya látható&#10;&#10;Automatikusan generált leírás">
            <a:extLst>
              <a:ext uri="{FF2B5EF4-FFF2-40B4-BE49-F238E27FC236}">
                <a16:creationId xmlns:a16="http://schemas.microsoft.com/office/drawing/2014/main" id="{E6E3B1CB-4B72-4D72-A61F-28B5383B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"/>
          <a:stretch/>
        </p:blipFill>
        <p:spPr>
          <a:xfrm>
            <a:off x="-3" y="-6"/>
            <a:ext cx="8967596" cy="504277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6389153-802A-4A4E-ADF8-455A0CB2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165" y="3764869"/>
            <a:ext cx="8136835" cy="2555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VAJDASÁGI MAGYAR CSALÁDOK FESZTIVÁLJA </a:t>
            </a:r>
            <a:r>
              <a:rPr lang="hu-HU" sz="1800" b="1" i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CSONGRÁD</a:t>
            </a: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ON </a:t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KÁRPÁTALJAI MAGYAR CSALÁDOK FESZTIVÁLJA </a:t>
            </a:r>
            <a:r>
              <a:rPr lang="hu-HU" sz="1800" b="1" i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NYÍREGYHÁZÁ</a:t>
            </a: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N</a:t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ERDÉLYI MAGYAR CSALÁDOK FESZTIVÁLJA </a:t>
            </a:r>
            <a:r>
              <a:rPr lang="hu-HU" sz="1800" b="1" i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DEBRECEN</a:t>
            </a: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BEN</a:t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FELVIDÉKI MAGYAR CSALÁDOK FESZTIVÁLJA </a:t>
            </a:r>
            <a:r>
              <a:rPr lang="hu-HU" sz="1800" b="1" i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MOSONMAGYARÓVÁR</a:t>
            </a:r>
            <a:r>
              <a:rPr lang="hu-HU" sz="18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ON</a:t>
            </a:r>
            <a:endParaRPr lang="en-US" sz="1800" b="1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1" name="Kép 10" descr="A képen személy, kültéri, személyek, csoport látható&#10;&#10;Automatikusan generált leírás">
            <a:extLst>
              <a:ext uri="{FF2B5EF4-FFF2-40B4-BE49-F238E27FC236}">
                <a16:creationId xmlns:a16="http://schemas.microsoft.com/office/drawing/2014/main" id="{97A26921-DA74-454E-A1FC-07519F242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r="31255" b="2"/>
          <a:stretch/>
        </p:blipFill>
        <p:spPr>
          <a:xfrm>
            <a:off x="-1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5" name="Tartalom helye 4" descr="A képen személy, személyek, csoport, tömeg látható&#10;&#10;Automatikusan generált leírás">
            <a:extLst>
              <a:ext uri="{FF2B5EF4-FFF2-40B4-BE49-F238E27FC236}">
                <a16:creationId xmlns:a16="http://schemas.microsoft.com/office/drawing/2014/main" id="{296D4507-497C-4ADB-B110-320AA48110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r="20805" b="-1"/>
          <a:stretch/>
        </p:blipFill>
        <p:spPr>
          <a:xfrm>
            <a:off x="4518135" y="10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9" name="Kép 8" descr="A képen személy, épület, személyek, csoport látható&#10;&#10;Automatikusan generált leírás">
            <a:extLst>
              <a:ext uri="{FF2B5EF4-FFF2-40B4-BE49-F238E27FC236}">
                <a16:creationId xmlns:a16="http://schemas.microsoft.com/office/drawing/2014/main" id="{7084C3B2-CD07-44BD-B74B-7E80946EC5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r="25160" b="-2"/>
          <a:stretch/>
        </p:blipFill>
        <p:spPr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3EA1521-3930-48C2-BD59-3FB82BCDB202}"/>
              </a:ext>
            </a:extLst>
          </p:cNvPr>
          <p:cNvSpPr txBox="1"/>
          <p:nvPr/>
        </p:nvSpPr>
        <p:spPr>
          <a:xfrm>
            <a:off x="4780425" y="3033475"/>
            <a:ext cx="5717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Gill Sans MT" panose="020B0502020104020203" pitchFamily="34" charset="-18"/>
                <a:ea typeface="Verdana" panose="020B0604030504040204" pitchFamily="34" charset="0"/>
              </a:rPr>
              <a:t>CSALÁDOK ÉVE – 2018</a:t>
            </a:r>
            <a:endParaRPr lang="hu-HU" sz="2800" u="sng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0E6DFD5-3B8E-4149-82B5-897004476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42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E91734-CDB7-485B-8F1D-5B05667D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64" y="2862470"/>
            <a:ext cx="2441448" cy="1133060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  <a:latin typeface="Arial Black" panose="020B0A04020102020204" pitchFamily="34" charset="0"/>
              </a:rPr>
              <a:t>Terveink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5CFA5C-ADB9-48FC-B37A-1A73E042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0" y="1252330"/>
            <a:ext cx="9939130" cy="560566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hu-HU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Családbarát Felvidéki/Erdélyi/Vajdasági/Kárpátaljai Önkormányzat mozgalom</a:t>
            </a:r>
          </a:p>
          <a:p>
            <a:pPr marL="4572" lvl="1" indent="0">
              <a:buNone/>
            </a:pPr>
            <a:r>
              <a:rPr lang="hu-HU" sz="18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Kapcsolatot építünk ki a határon túli magyarok lakta települések önkormányzataival.</a:t>
            </a:r>
          </a:p>
          <a:p>
            <a:pPr marL="4572" lvl="1" indent="0">
              <a:buNone/>
            </a:pP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„Babaköszöntő” </a:t>
            </a:r>
            <a:r>
              <a:rPr lang="hu-HU" sz="18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 </a:t>
            </a:r>
          </a:p>
          <a:p>
            <a:pPr marL="4572" lvl="1" indent="0">
              <a:buNone/>
            </a:pPr>
            <a:r>
              <a:rPr lang="hu-HU" sz="18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A NOE kezdeményezésének kiterjesztése a határon túlra a határon túli magyar 	családokra. Kapcsolatot építünk ki olyan magyarokkal is, akik jelenleg nem tagjai 	egyetlen családszervezetnek sem.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Hazai civilszervezetek</a:t>
            </a:r>
          </a:p>
          <a:p>
            <a:pPr marL="4572" lvl="1" indent="0">
              <a:lnSpc>
                <a:spcPct val="95000"/>
              </a:lnSpc>
              <a:buNone/>
            </a:pP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Erősítjük kapcsolatainkat azokkal a hazai civilszervezetekkel, melyek a hagyományos 	családi értékek és a nemzeti öntudat erősítéséért, valamint a határon túli magyarság 	megmaradásáért dolgoznak.</a:t>
            </a:r>
          </a:p>
          <a:p>
            <a:pPr marL="4572" lvl="1" indent="0">
              <a:buNone/>
            </a:pP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Nemzetközi rendezvények</a:t>
            </a:r>
          </a:p>
          <a:p>
            <a:pPr marL="4572" lvl="1" indent="0">
              <a:buNone/>
            </a:pP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A KCSSZ együttműködik a NOE őszi, nemzetközi rendezvényének 	megszervezésében.</a:t>
            </a:r>
          </a:p>
          <a:p>
            <a:endParaRPr lang="hu-HU" sz="1000" dirty="0"/>
          </a:p>
        </p:txBody>
      </p:sp>
      <p:pic>
        <p:nvPicPr>
          <p:cNvPr id="10" name="Kép 9" descr="A képen szoba látható&#10;&#10;Automatikusan generált leírás">
            <a:extLst>
              <a:ext uri="{FF2B5EF4-FFF2-40B4-BE49-F238E27FC236}">
                <a16:creationId xmlns:a16="http://schemas.microsoft.com/office/drawing/2014/main" id="{58BBF3B8-98B5-4852-ADA9-08D0A08C5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" y="0"/>
            <a:ext cx="407514" cy="6858000"/>
          </a:xfrm>
          <a:prstGeom prst="rect">
            <a:avLst/>
          </a:prstGeom>
          <a:ln w="19050">
            <a:solidFill>
              <a:sysClr val="windowText" lastClr="000000">
                <a:lumMod val="75000"/>
                <a:lumOff val="25000"/>
              </a:sysClr>
            </a:solidFill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E39F028-FDBF-40C6-82DE-5703D4DEF3F7}"/>
              </a:ext>
            </a:extLst>
          </p:cNvPr>
          <p:cNvSpPr txBox="1"/>
          <p:nvPr/>
        </p:nvSpPr>
        <p:spPr>
          <a:xfrm>
            <a:off x="2252870" y="198782"/>
            <a:ext cx="9604513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hu-HU" sz="2800" b="1" u="sng" dirty="0">
                <a:solidFill>
                  <a:schemeClr val="bg1"/>
                </a:solidFill>
                <a:latin typeface="Gill Sans MT" panose="020B0502020104020203" pitchFamily="34" charset="-18"/>
              </a:rPr>
              <a:t>Kapcsolatépítések és a meglévő kapcsolatok erősítése </a:t>
            </a:r>
          </a:p>
        </p:txBody>
      </p:sp>
    </p:spTree>
    <p:extLst>
      <p:ext uri="{BB962C8B-B14F-4D97-AF65-F5344CB8AC3E}">
        <p14:creationId xmlns:p14="http://schemas.microsoft.com/office/powerpoint/2010/main" val="227941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E91734-CDB7-485B-8F1D-5B05667D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2" y="2862470"/>
            <a:ext cx="2441448" cy="1133060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  <a:latin typeface="Arial Black" panose="020B0A04020102020204" pitchFamily="34" charset="0"/>
              </a:rPr>
              <a:t>Terveink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5CFA5C-ADB9-48FC-B37A-1A73E042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156" y="1013790"/>
            <a:ext cx="9844843" cy="584420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hu-HU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prstClr val="white"/>
                </a:solidFill>
                <a:latin typeface="Gill Sans MT" panose="020B0502020104020203" pitchFamily="34" charset="-18"/>
              </a:rPr>
              <a:t>Elnökség</a:t>
            </a:r>
          </a:p>
          <a:p>
            <a:pPr marL="0" lvl="1" indent="0">
              <a:buFont typeface="Arial" pitchFamily="34" charset="0"/>
              <a:buNone/>
            </a:pPr>
            <a:r>
              <a:rPr lang="hu-HU" sz="2000" b="1" i="1" dirty="0">
                <a:solidFill>
                  <a:prstClr val="white"/>
                </a:solidFill>
                <a:latin typeface="Gill Sans MT" panose="020B0502020104020203" pitchFamily="34" charset="-18"/>
              </a:rPr>
              <a:t>	</a:t>
            </a: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2020 májusában a küldöttgyűlés határozatot hoz az elnökség létszámáról, 	összetételéről 	és a képviseleti rendszeréről.</a:t>
            </a:r>
          </a:p>
          <a:p>
            <a:pPr marL="0" lvl="1" indent="0">
              <a:buFont typeface="Arial" pitchFamily="34" charset="0"/>
              <a:buNone/>
            </a:pPr>
            <a:endParaRPr lang="hu-HU" sz="16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prstClr val="white"/>
                </a:solidFill>
                <a:latin typeface="Gill Sans MT" panose="020B0502020104020203" pitchFamily="34" charset="-18"/>
              </a:rPr>
              <a:t>Régiófelelősök</a:t>
            </a:r>
          </a:p>
          <a:p>
            <a:pPr marL="0" lvl="1" indent="0">
              <a:buNone/>
            </a:pP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2020-tól régiós felelősök segítik a szövetség munkáját: feladatuk lesz a régiós szervezetek 	munkájának összehangolása, a központi kezdeményezések (Családbarát Önkormányzat, 	Babaköszöntő, rendezvények) népszerűsítése.</a:t>
            </a:r>
          </a:p>
          <a:p>
            <a:pPr lvl="0"/>
            <a:endParaRPr lang="hu-HU" sz="1700" b="1" dirty="0">
              <a:solidFill>
                <a:prstClr val="white"/>
              </a:solidFill>
              <a:latin typeface="Gill Sans MT" panose="020B0502020104020203" pitchFamily="34" charset="-18"/>
            </a:endParaRPr>
          </a:p>
          <a:p>
            <a:pPr marL="0" lvl="0" indent="0">
              <a:buNone/>
            </a:pPr>
            <a:r>
              <a:rPr lang="hu-HU" sz="2000" b="1" i="1" dirty="0">
                <a:solidFill>
                  <a:prstClr val="white"/>
                </a:solidFill>
                <a:latin typeface="Gill Sans MT" panose="020B0502020104020203" pitchFamily="34" charset="-18"/>
              </a:rPr>
              <a:t>Kommunikáció erősítése</a:t>
            </a:r>
          </a:p>
          <a:p>
            <a:pPr marL="0" lvl="1" indent="0">
              <a:buNone/>
            </a:pP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Hatékonyabb információszolgáltatás a tagszervezetek, a Szövetség elnöksége és a 	munkatársak felé. </a:t>
            </a:r>
          </a:p>
          <a:p>
            <a:pPr marL="0" lvl="1" indent="0">
              <a:buNone/>
            </a:pPr>
            <a:endParaRPr lang="hu-HU" sz="16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0" indent="0">
              <a:buNone/>
            </a:pPr>
            <a:r>
              <a:rPr lang="hu-HU" sz="2000" b="1" i="1" dirty="0">
                <a:solidFill>
                  <a:prstClr val="white"/>
                </a:solidFill>
                <a:latin typeface="Gill Sans MT" panose="020B0502020104020203" pitchFamily="34" charset="-18"/>
              </a:rPr>
              <a:t>Honlap</a:t>
            </a:r>
          </a:p>
          <a:p>
            <a:pPr marL="4572" lvl="1" indent="0">
              <a:buNone/>
            </a:pPr>
            <a:r>
              <a:rPr lang="hu-HU" sz="16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2020 első negyedévében megújul a KCSSZ honlapja: új köntösben, új tartalommal leszünk a 	továbbiakban jelen az interneten.</a:t>
            </a:r>
          </a:p>
          <a:p>
            <a:endParaRPr lang="hu-HU" sz="1000" dirty="0"/>
          </a:p>
        </p:txBody>
      </p:sp>
      <p:pic>
        <p:nvPicPr>
          <p:cNvPr id="5" name="Kép 4" descr="A képen szoba látható&#10;&#10;Automatikusan generált leírás">
            <a:extLst>
              <a:ext uri="{FF2B5EF4-FFF2-40B4-BE49-F238E27FC236}">
                <a16:creationId xmlns:a16="http://schemas.microsoft.com/office/drawing/2014/main" id="{600E1A94-A499-4B57-BCC5-B65CC45F7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" y="0"/>
            <a:ext cx="407514" cy="6858000"/>
          </a:xfrm>
          <a:prstGeom prst="rect">
            <a:avLst/>
          </a:prstGeom>
          <a:ln w="19050">
            <a:solidFill>
              <a:sysClr val="windowText" lastClr="000000">
                <a:lumMod val="75000"/>
                <a:lumOff val="25000"/>
              </a:sysClr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95B149D-7873-4057-B7EC-F471231A0087}"/>
              </a:ext>
            </a:extLst>
          </p:cNvPr>
          <p:cNvSpPr txBox="1"/>
          <p:nvPr/>
        </p:nvSpPr>
        <p:spPr>
          <a:xfrm>
            <a:off x="2946056" y="278296"/>
            <a:ext cx="8647042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95000"/>
              </a:lnSpc>
              <a:spcBef>
                <a:spcPts val="1300"/>
              </a:spcBef>
            </a:pPr>
            <a:r>
              <a:rPr lang="hu-HU" sz="3200" b="1" u="sng" dirty="0">
                <a:solidFill>
                  <a:prstClr val="white"/>
                </a:solidFill>
                <a:latin typeface="Gill Sans MT" panose="020B0502020104020203" pitchFamily="34" charset="-18"/>
              </a:rPr>
              <a:t>Szervezeti megújulás </a:t>
            </a:r>
          </a:p>
        </p:txBody>
      </p:sp>
    </p:spTree>
    <p:extLst>
      <p:ext uri="{BB962C8B-B14F-4D97-AF65-F5344CB8AC3E}">
        <p14:creationId xmlns:p14="http://schemas.microsoft.com/office/powerpoint/2010/main" val="86291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E91734-CDB7-485B-8F1D-5B05667D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41" y="2922104"/>
            <a:ext cx="2441448" cy="1133060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  <a:latin typeface="Arial Black" panose="020B0A04020102020204" pitchFamily="34" charset="0"/>
              </a:rPr>
              <a:t>Terveink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5CFA5C-ADB9-48FC-B37A-1A73E042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878" y="119270"/>
            <a:ext cx="8743122" cy="6738729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hu-HU" sz="3200" b="1" u="sng" dirty="0">
                <a:solidFill>
                  <a:schemeClr val="bg1"/>
                </a:solidFill>
                <a:latin typeface="Gill Sans MT" panose="020B0502020104020203" pitchFamily="34" charset="-18"/>
              </a:rPr>
              <a:t>Nemzeti összetartozás erősítése</a:t>
            </a:r>
          </a:p>
          <a:p>
            <a:pPr marL="0" indent="0">
              <a:buNone/>
            </a:pPr>
            <a:endParaRPr lang="hu-HU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 algn="ctr">
              <a:buNone/>
            </a:pPr>
            <a:r>
              <a:rPr lang="hu-HU" sz="28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Összetartozunk!</a:t>
            </a:r>
          </a:p>
          <a:p>
            <a:pPr marL="4572" lvl="1" indent="0" algn="ctr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Központi rendezvénysorozat</a:t>
            </a:r>
          </a:p>
          <a:p>
            <a:pPr marL="4572" lvl="1" indent="0" algn="ctr">
              <a:buNone/>
            </a:pPr>
            <a:endParaRPr lang="hu-HU" b="1" i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Erdélyi és Hazai Magyar Családok Találkozója</a:t>
            </a: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			Mosonmagyaróváron vagy Győrben</a:t>
            </a:r>
          </a:p>
          <a:p>
            <a:pPr marL="4572" lvl="1" indent="0">
              <a:buNone/>
            </a:pPr>
            <a:endParaRPr lang="hu-HU" sz="20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endParaRPr lang="hu-HU" sz="20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Felvidéki és Hazai Magyar Családok Találkozója </a:t>
            </a: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			Pécsen vagy Debrecenben</a:t>
            </a:r>
          </a:p>
          <a:p>
            <a:pPr marL="4572" lvl="1" indent="0">
              <a:buNone/>
            </a:pPr>
            <a:endParaRPr lang="hu-HU" sz="20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endParaRPr lang="hu-HU" sz="20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Vajdasági és Hazai Magyar Családok Találkozója </a:t>
            </a: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			Nyíregyházán</a:t>
            </a:r>
          </a:p>
          <a:p>
            <a:pPr marL="4572" lvl="1" indent="0">
              <a:buNone/>
            </a:pPr>
            <a:endParaRPr lang="hu-HU" sz="20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endParaRPr lang="hu-HU" sz="20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Kárpátaljai és Hazai Magyar Családok Találkozója</a:t>
            </a:r>
          </a:p>
          <a:p>
            <a:pPr marL="4572" lvl="1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			Csongrádon</a:t>
            </a:r>
            <a:endParaRPr lang="hu-HU" dirty="0">
              <a:latin typeface="Arial Black" panose="020B0A040201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hu-HU" b="1" i="1" dirty="0">
              <a:solidFill>
                <a:schemeClr val="bg1"/>
              </a:solidFill>
              <a:latin typeface="Gill Sans MT" panose="020B0502020104020203" pitchFamily="34" charset="-18"/>
            </a:endParaRPr>
          </a:p>
        </p:txBody>
      </p:sp>
      <p:pic>
        <p:nvPicPr>
          <p:cNvPr id="5" name="Kép 4" descr="A képen szoba látható&#10;&#10;Automatikusan generált leírás">
            <a:extLst>
              <a:ext uri="{FF2B5EF4-FFF2-40B4-BE49-F238E27FC236}">
                <a16:creationId xmlns:a16="http://schemas.microsoft.com/office/drawing/2014/main" id="{D69DE5BB-313B-4237-8B5B-0E5DFD3C9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" y="0"/>
            <a:ext cx="407514" cy="6858000"/>
          </a:xfrm>
          <a:prstGeom prst="rect">
            <a:avLst/>
          </a:prstGeom>
          <a:ln w="19050">
            <a:solidFill>
              <a:sysClr val="windowText" lastClr="000000">
                <a:lumMod val="75000"/>
                <a:lumOff val="2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161752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E91734-CDB7-485B-8F1D-5B05667D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98" y="2862470"/>
            <a:ext cx="2441448" cy="1133060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  <a:latin typeface="Arial Black" panose="020B0A04020102020204" pitchFamily="34" charset="0"/>
              </a:rPr>
              <a:t>Terveink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5CFA5C-ADB9-48FC-B37A-1A73E042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452" y="198782"/>
            <a:ext cx="8673548" cy="6390859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5000"/>
              </a:lnSpc>
              <a:buNone/>
            </a:pPr>
            <a:r>
              <a:rPr lang="hu-HU" sz="3200" b="1" u="sng" dirty="0">
                <a:solidFill>
                  <a:schemeClr val="bg1"/>
                </a:solidFill>
                <a:latin typeface="Gill Sans MT" panose="020B0502020104020203" pitchFamily="34" charset="-18"/>
              </a:rPr>
              <a:t>Hagyományok ápolása </a:t>
            </a:r>
          </a:p>
          <a:p>
            <a:pPr marL="0" indent="0">
              <a:buNone/>
            </a:pPr>
            <a:endParaRPr lang="hu-HU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Családi nap és konferencia a Parlamentben</a:t>
            </a:r>
          </a:p>
          <a:p>
            <a:pPr marL="4572" lvl="1" indent="0">
              <a:buNone/>
            </a:pPr>
            <a:r>
              <a:rPr lang="hu-HU" sz="18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Magzatgyermek világnapja</a:t>
            </a:r>
            <a:r>
              <a:rPr lang="hu-HU" sz="18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 </a:t>
            </a:r>
          </a:p>
          <a:p>
            <a:pPr marL="4572" lvl="1" indent="0">
              <a:buNone/>
            </a:pPr>
            <a:r>
              <a:rPr lang="hu-HU" sz="18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endParaRPr lang="hu-HU" sz="1800" b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Őszi találkozó Erdélyben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u-HU" sz="2000" b="1" i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hu-HU" sz="2000" b="1" i="1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pPr marL="4572" lvl="1" indent="0">
              <a:buNone/>
            </a:pPr>
            <a:r>
              <a:rPr lang="hu-HU" sz="2000" b="1" i="1" dirty="0">
                <a:solidFill>
                  <a:schemeClr val="bg1"/>
                </a:solidFill>
                <a:latin typeface="Gill Sans MT" panose="020B0502020104020203" pitchFamily="34" charset="-18"/>
              </a:rPr>
              <a:t>Családi vetélkedő a Kárpát-medencében</a:t>
            </a:r>
          </a:p>
          <a:p>
            <a:pPr marL="4572" lvl="1" indent="0">
              <a:lnSpc>
                <a:spcPct val="95000"/>
              </a:lnSpc>
              <a:buNone/>
            </a:pP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</a:rPr>
              <a:t>	</a:t>
            </a:r>
            <a:endParaRPr lang="hu-HU" sz="1000" dirty="0"/>
          </a:p>
        </p:txBody>
      </p:sp>
      <p:pic>
        <p:nvPicPr>
          <p:cNvPr id="5" name="Kép 4" descr="A képen szoba látható&#10;&#10;Automatikusan generált leírás">
            <a:extLst>
              <a:ext uri="{FF2B5EF4-FFF2-40B4-BE49-F238E27FC236}">
                <a16:creationId xmlns:a16="http://schemas.microsoft.com/office/drawing/2014/main" id="{AB9AFB0D-5F36-4886-855A-D20CC3459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" y="0"/>
            <a:ext cx="407514" cy="6858000"/>
          </a:xfrm>
          <a:prstGeom prst="rect">
            <a:avLst/>
          </a:prstGeom>
          <a:ln w="19050">
            <a:solidFill>
              <a:sysClr val="windowText" lastClr="000000">
                <a:lumMod val="75000"/>
                <a:lumOff val="2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63189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411A89-1263-425E-9FE1-9E42C1F6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800" y="1244495"/>
            <a:ext cx="6122395" cy="777730"/>
          </a:xfrm>
        </p:spPr>
        <p:txBody>
          <a:bodyPr>
            <a:noAutofit/>
          </a:bodyPr>
          <a:lstStyle/>
          <a:p>
            <a:pPr algn="ctr" defTabSz="457200"/>
            <a:r>
              <a:rPr lang="hu-HU" sz="20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A magyarság száma drasztikusan csökken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E14457D-687B-4B34-8C3A-1B2B7B38D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396415"/>
              </p:ext>
            </p:extLst>
          </p:nvPr>
        </p:nvGraphicFramePr>
        <p:xfrm>
          <a:off x="733838" y="2304258"/>
          <a:ext cx="10724321" cy="397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630F08A0-6B92-42FF-8420-0C93FE314448}"/>
              </a:ext>
            </a:extLst>
          </p:cNvPr>
          <p:cNvSpPr/>
          <p:nvPr/>
        </p:nvSpPr>
        <p:spPr>
          <a:xfrm rot="952551">
            <a:off x="4676867" y="2942841"/>
            <a:ext cx="3681381" cy="33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A430B09-E1D7-4E19-A051-38E08CAB68BA}"/>
              </a:ext>
            </a:extLst>
          </p:cNvPr>
          <p:cNvSpPr txBox="1"/>
          <p:nvPr/>
        </p:nvSpPr>
        <p:spPr>
          <a:xfrm>
            <a:off x="2204170" y="296615"/>
            <a:ext cx="86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Gill Sans MT" panose="020B0502020104020203" pitchFamily="34" charset="-18"/>
              </a:rPr>
              <a:t>A KCSSZ tevékenysége kiemelt jelentőségű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24C09A2-E9A4-4B09-8833-6A67CC5916E7}"/>
              </a:ext>
            </a:extLst>
          </p:cNvPr>
          <p:cNvSpPr txBox="1"/>
          <p:nvPr/>
        </p:nvSpPr>
        <p:spPr>
          <a:xfrm>
            <a:off x="2902617" y="1244495"/>
            <a:ext cx="1023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Gill Sans MT" panose="020B0502020104020203" pitchFamily="34" charset="-18"/>
              </a:rPr>
              <a:t>OK: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4688B90E-B15E-4D5D-8F18-984EDD2F9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P spid="16" grpId="0" animBg="1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ím 1">
            <a:extLst>
              <a:ext uri="{FF2B5EF4-FFF2-40B4-BE49-F238E27FC236}">
                <a16:creationId xmlns:a16="http://schemas.microsoft.com/office/drawing/2014/main" id="{A184B9D4-F66E-4F3A-9610-4965BFA4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813" y="205384"/>
            <a:ext cx="9801303" cy="1983339"/>
          </a:xfrm>
        </p:spPr>
        <p:txBody>
          <a:bodyPr>
            <a:norm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  2001       A KÁRPÁT-MEDENCEI CSALÁDSZERVEZETEK SZÖVETSÉGÉNEK 		  MEGALAPÍTÁSA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1F58237-4D43-4A98-B9D0-BB69CD5AC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84" y="2332234"/>
            <a:ext cx="11831142" cy="3626877"/>
          </a:xfrm>
          <a:scene3d>
            <a:camera prst="orthographicFront"/>
            <a:lightRig rig="threePt" dir="t"/>
          </a:scene3d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500" dirty="0">
              <a:latin typeface="Arial Black" panose="020B0A04020102020204" pitchFamily="34" charset="0"/>
              <a:cs typeface="Aharoni" panose="020B0604020202020204" pitchFamily="2" charset="-79"/>
            </a:endParaRPr>
          </a:p>
          <a:p>
            <a:pPr marL="0" indent="0">
              <a:buNone/>
            </a:pPr>
            <a:r>
              <a:rPr lang="hu-HU" sz="20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CÉLJAINK:</a:t>
            </a:r>
          </a:p>
          <a:p>
            <a:pPr marL="0" indent="0">
              <a:buNone/>
            </a:pPr>
            <a:endParaRPr lang="hu-HU" sz="1500" b="1" dirty="0">
              <a:solidFill>
                <a:schemeClr val="bg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endParaRPr>
          </a:p>
          <a:p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a családbarát szemlélet Kárpát-medencei terjesztése, </a:t>
            </a:r>
          </a:p>
          <a:p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a térségben működő családszervezetek és családbarát civil mozgalmak együttműködésének megszervezése,</a:t>
            </a:r>
          </a:p>
          <a:p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a nemzeti tudat erősítése,</a:t>
            </a:r>
          </a:p>
          <a:p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a családi értékek széles körű bemutatása,</a:t>
            </a:r>
          </a:p>
          <a:p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a házasság és a gyermekvállalás, </a:t>
            </a:r>
          </a:p>
          <a:p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a nemzeti hagyományok és kultúra megőrzése, ápolása.</a:t>
            </a:r>
          </a:p>
          <a:p>
            <a:endParaRPr lang="en-US" sz="1500" dirty="0"/>
          </a:p>
        </p:txBody>
      </p:sp>
      <p:pic>
        <p:nvPicPr>
          <p:cNvPr id="10" name="Kép 9" descr="A képen rajz látható&#10;&#10;Automatikusan generált leírás">
            <a:extLst>
              <a:ext uri="{FF2B5EF4-FFF2-40B4-BE49-F238E27FC236}">
                <a16:creationId xmlns:a16="http://schemas.microsoft.com/office/drawing/2014/main" id="{CF5B1D8B-D9E9-4A99-9C5F-D59D89784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r="948" b="-2"/>
          <a:stretch/>
        </p:blipFill>
        <p:spPr>
          <a:xfrm rot="21600000">
            <a:off x="240885" y="205385"/>
            <a:ext cx="1908928" cy="198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AD5672E-E5E6-4770-B1BA-1C2436ED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95CD85-74A0-4BD0-B446-C53068FB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844"/>
            <a:ext cx="12105861" cy="89452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A magyarság fogyása </a:t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1910 - 2021</a:t>
            </a:r>
          </a:p>
        </p:txBody>
      </p:sp>
      <p:graphicFrame>
        <p:nvGraphicFramePr>
          <p:cNvPr id="16" name="Tartalom helye 15">
            <a:extLst>
              <a:ext uri="{FF2B5EF4-FFF2-40B4-BE49-F238E27FC236}">
                <a16:creationId xmlns:a16="http://schemas.microsoft.com/office/drawing/2014/main" id="{92E29D41-5DB0-4340-B9B1-ADF9C49637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386338"/>
              </p:ext>
            </p:extLst>
          </p:nvPr>
        </p:nvGraphicFramePr>
        <p:xfrm>
          <a:off x="1" y="1417982"/>
          <a:ext cx="12191999" cy="4707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B4E8CC09-0FA6-4604-82B2-18DB7D6BC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6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7D130D-38F9-4DF9-9C42-9C7B97E0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5" y="90972"/>
            <a:ext cx="10051152" cy="55507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 magyarság fogyása százalékos arányban</a:t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7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1910-2021</a:t>
            </a:r>
            <a:endParaRPr lang="hu-HU" sz="2700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3BE2D71B-4F97-4EB7-880D-D1DBAFE7F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597528"/>
              </p:ext>
            </p:extLst>
          </p:nvPr>
        </p:nvGraphicFramePr>
        <p:xfrm>
          <a:off x="198783" y="1157593"/>
          <a:ext cx="11832796" cy="530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Kép 6">
            <a:extLst>
              <a:ext uri="{FF2B5EF4-FFF2-40B4-BE49-F238E27FC236}">
                <a16:creationId xmlns:a16="http://schemas.microsoft.com/office/drawing/2014/main" id="{9332C2C4-5AB4-4DD1-BA0C-E82DCF6B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9ED88A-9838-48BD-A2A8-1EE9F134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06456" cy="1010264"/>
          </a:xfrm>
        </p:spPr>
        <p:txBody>
          <a:bodyPr anchor="ctr">
            <a:norm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KIVÁNDORLÁSI SZÁNDÉK RÉGIÓS BONTÁSBAN</a:t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(Forrás: </a:t>
            </a:r>
            <a:r>
              <a:rPr lang="hu-HU" sz="2800" b="1" dirty="0" err="1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GeneZYs</a:t>
            </a: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2015)</a:t>
            </a: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26C027AC-582B-4646-87F2-F30D84B815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96989"/>
              </p:ext>
            </p:extLst>
          </p:nvPr>
        </p:nvGraphicFramePr>
        <p:xfrm>
          <a:off x="765313" y="1650222"/>
          <a:ext cx="10579343" cy="40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E098660C-AB6B-4380-A81A-3986749B7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2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BCF5D3-6F52-4755-9D8C-E9CA6555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658" y="204617"/>
            <a:ext cx="10167730" cy="106175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 származás hatása a nemzeti hovatartozás alakulására</a:t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Felvidék</a:t>
            </a: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D45A48F8-888F-43CF-814C-F8D046C049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534331"/>
              </p:ext>
            </p:extLst>
          </p:nvPr>
        </p:nvGraphicFramePr>
        <p:xfrm>
          <a:off x="1314658" y="1854179"/>
          <a:ext cx="10167730" cy="4268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084C2BC2-4DBF-4226-8C11-1989D7E6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EE8366-306D-432C-A494-E5548BF7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6" y="-43811"/>
            <a:ext cx="11822347" cy="9767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MI SEGÍTENÉ ABBAN, HOGY GYERMEKET VÁLLALJON?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1F11CF09-E2C5-4697-A1B6-7732DFCB6A8E}"/>
              </a:ext>
            </a:extLst>
          </p:cNvPr>
          <p:cNvSpPr/>
          <p:nvPr/>
        </p:nvSpPr>
        <p:spPr>
          <a:xfrm rot="20972943">
            <a:off x="3575006" y="2406759"/>
            <a:ext cx="5041990" cy="2155444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Stabil párkapcsolat</a:t>
            </a:r>
          </a:p>
          <a:p>
            <a:pPr algn="ctr"/>
            <a:endParaRPr lang="hu-HU" sz="2800" b="1" spc="-120" dirty="0">
              <a:solidFill>
                <a:schemeClr val="bg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endParaRPr>
          </a:p>
          <a:p>
            <a:pPr algn="ctr"/>
            <a:r>
              <a:rPr lang="hu-HU" sz="28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82%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9778B419-F7A9-439B-AAB7-60AA0F1CEBB4}"/>
              </a:ext>
            </a:extLst>
          </p:cNvPr>
          <p:cNvSpPr/>
          <p:nvPr/>
        </p:nvSpPr>
        <p:spPr>
          <a:xfrm rot="20875595">
            <a:off x="-1124" y="3086132"/>
            <a:ext cx="4185175" cy="1958416"/>
          </a:xfrm>
          <a:prstGeom prst="ellipse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Stabil munkahely</a:t>
            </a:r>
          </a:p>
          <a:p>
            <a:pPr algn="ctr"/>
            <a:r>
              <a:rPr lang="hu-HU" sz="24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73%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AC4619E0-AB52-4A72-8429-7791D885BF66}"/>
              </a:ext>
            </a:extLst>
          </p:cNvPr>
          <p:cNvSpPr/>
          <p:nvPr/>
        </p:nvSpPr>
        <p:spPr>
          <a:xfrm rot="1864916">
            <a:off x="6703807" y="4711611"/>
            <a:ext cx="4262880" cy="1497947"/>
          </a:xfrm>
          <a:prstGeom prst="ellipse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Megfelelő lakáskörülmények</a:t>
            </a:r>
          </a:p>
          <a:p>
            <a:pPr algn="ctr"/>
            <a:r>
              <a:rPr lang="hu-HU" sz="24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66%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6DFC951C-AD23-49D2-8E04-16A469636EAA}"/>
              </a:ext>
            </a:extLst>
          </p:cNvPr>
          <p:cNvSpPr/>
          <p:nvPr/>
        </p:nvSpPr>
        <p:spPr>
          <a:xfrm rot="19963021">
            <a:off x="1897785" y="4973006"/>
            <a:ext cx="4488716" cy="1363566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Magasabb jövedelem</a:t>
            </a:r>
          </a:p>
          <a:p>
            <a:pPr algn="ctr"/>
            <a:r>
              <a:rPr lang="hu-HU" sz="20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51%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FC56D0DE-F953-4665-8BFF-F2DAB6BE0243}"/>
              </a:ext>
            </a:extLst>
          </p:cNvPr>
          <p:cNvSpPr/>
          <p:nvPr/>
        </p:nvSpPr>
        <p:spPr>
          <a:xfrm rot="1220503">
            <a:off x="1275439" y="1390765"/>
            <a:ext cx="3579348" cy="1394583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Családi támogatás</a:t>
            </a:r>
          </a:p>
          <a:p>
            <a:pPr algn="ctr"/>
            <a:r>
              <a:rPr lang="hu-HU" sz="20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39%</a:t>
            </a: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E561CD4-5511-4C5B-B1EB-DF8037AA82E4}"/>
              </a:ext>
            </a:extLst>
          </p:cNvPr>
          <p:cNvSpPr/>
          <p:nvPr/>
        </p:nvSpPr>
        <p:spPr>
          <a:xfrm rot="235204">
            <a:off x="8347111" y="3105209"/>
            <a:ext cx="3586958" cy="838500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Állami támogatás </a:t>
            </a:r>
          </a:p>
          <a:p>
            <a:pPr algn="ctr"/>
            <a:r>
              <a:rPr lang="hu-HU" sz="20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39%</a:t>
            </a: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E19EE453-2EA8-4366-BFBC-2520DE0F4DC9}"/>
              </a:ext>
            </a:extLst>
          </p:cNvPr>
          <p:cNvSpPr/>
          <p:nvPr/>
        </p:nvSpPr>
        <p:spPr>
          <a:xfrm rot="20710067">
            <a:off x="7390362" y="1392541"/>
            <a:ext cx="3882661" cy="929529"/>
          </a:xfrm>
          <a:prstGeom prst="ellipse">
            <a:avLst/>
          </a:prstGeom>
          <a:solidFill>
            <a:srgbClr val="6699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Gill Sans MT" panose="020B0502020104020203" pitchFamily="34" charset="-18"/>
              </a:rPr>
              <a:t>Színvonalasabb</a:t>
            </a:r>
          </a:p>
          <a:p>
            <a:pPr algn="ctr"/>
            <a:r>
              <a:rPr lang="hu-HU" sz="20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egészségügy</a:t>
            </a:r>
          </a:p>
          <a:p>
            <a:pPr algn="ctr"/>
            <a:r>
              <a:rPr lang="hu-HU" sz="2000" b="1" dirty="0">
                <a:latin typeface="Gill Sans MT" panose="020B0502020104020203" pitchFamily="34" charset="-18"/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41610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DE9284-8ED0-461E-9936-A53B7D9D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54" y="119268"/>
            <a:ext cx="11312091" cy="1033671"/>
          </a:xfrm>
          <a:noFill/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Gyermekvállalási</a:t>
            </a:r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tervek a határon túli magyarság körében </a:t>
            </a: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5F640AE1-920F-442F-AB70-9E2B8A21F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119938"/>
              </p:ext>
            </p:extLst>
          </p:nvPr>
        </p:nvGraphicFramePr>
        <p:xfrm>
          <a:off x="726358" y="1649896"/>
          <a:ext cx="10753896" cy="4560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304D6BDB-30B1-48BF-87AA-EBB844029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B68AF5-723C-410E-9F12-4C1EDDDF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3122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Ezer főre jutó házasságkötések és válások, valamint 10 házasságkötésre jutó válások száma a Kápát-medencében</a:t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(2017)</a:t>
            </a: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67C56C4C-35F4-40BA-803A-9EA0C87B1F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635298"/>
              </p:ext>
            </p:extLst>
          </p:nvPr>
        </p:nvGraphicFramePr>
        <p:xfrm>
          <a:off x="0" y="1510748"/>
          <a:ext cx="12192001" cy="4224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45112CD6-C4D1-4863-88B0-11532F912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5FE046-D23F-4894-9CAD-EFA6832B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5" y="1"/>
            <a:ext cx="11994204" cy="1245140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  termékenységi ráta változásai a Kárpát-medencében </a:t>
            </a:r>
            <a:b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(2010 – 2017)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999A7026-BA13-4D4E-AAC1-A43DEF39C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639522"/>
              </p:ext>
            </p:extLst>
          </p:nvPr>
        </p:nvGraphicFramePr>
        <p:xfrm>
          <a:off x="0" y="1926076"/>
          <a:ext cx="12191999" cy="3788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D387B4C8-AA87-4D35-B099-00AF1B0AF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52491" y="518491"/>
            <a:ext cx="487017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6D4ECC9A-F6B8-4348-B50F-A99D127E6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9" b="17159"/>
          <a:stretch/>
        </p:blipFill>
        <p:spPr>
          <a:xfrm>
            <a:off x="20" y="2871"/>
            <a:ext cx="12191980" cy="5444617"/>
          </a:xfrm>
          <a:custGeom>
            <a:avLst/>
            <a:gdLst>
              <a:gd name="connsiteX0" fmla="*/ 0 w 12192000"/>
              <a:gd name="connsiteY0" fmla="*/ 0 h 4621300"/>
              <a:gd name="connsiteX1" fmla="*/ 12192000 w 12192000"/>
              <a:gd name="connsiteY1" fmla="*/ 0 h 4621300"/>
              <a:gd name="connsiteX2" fmla="*/ 12192000 w 12192000"/>
              <a:gd name="connsiteY2" fmla="*/ 3104412 h 4621300"/>
              <a:gd name="connsiteX3" fmla="*/ 12192000 w 12192000"/>
              <a:gd name="connsiteY3" fmla="*/ 3296537 h 4621300"/>
              <a:gd name="connsiteX4" fmla="*/ 12192000 w 12192000"/>
              <a:gd name="connsiteY4" fmla="*/ 4272355 h 4621300"/>
              <a:gd name="connsiteX5" fmla="*/ 12113803 w 12192000"/>
              <a:gd name="connsiteY5" fmla="*/ 4280638 h 4621300"/>
              <a:gd name="connsiteX6" fmla="*/ 6753597 w 12192000"/>
              <a:gd name="connsiteY6" fmla="*/ 4604195 h 4621300"/>
              <a:gd name="connsiteX7" fmla="*/ 400746 w 12192000"/>
              <a:gd name="connsiteY7" fmla="*/ 4432852 h 4621300"/>
              <a:gd name="connsiteX8" fmla="*/ 0 w 12192000"/>
              <a:gd name="connsiteY8" fmla="*/ 4395876 h 4621300"/>
              <a:gd name="connsiteX9" fmla="*/ 0 w 12192000"/>
              <a:gd name="connsiteY9" fmla="*/ 3296537 h 4621300"/>
              <a:gd name="connsiteX10" fmla="*/ 0 w 12192000"/>
              <a:gd name="connsiteY10" fmla="*/ 3104412 h 46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90AF71C-FC33-477A-BFEA-AE3940AF6959}"/>
              </a:ext>
            </a:extLst>
          </p:cNvPr>
          <p:cNvSpPr txBox="1"/>
          <p:nvPr/>
        </p:nvSpPr>
        <p:spPr>
          <a:xfrm>
            <a:off x="21" y="5950969"/>
            <a:ext cx="121919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71400" lvl="8" indent="0">
              <a:buNone/>
            </a:pPr>
            <a:r>
              <a:rPr lang="hu-HU" sz="2400" dirty="0">
                <a:latin typeface="Gill Sans MT" panose="020B0502020104020203" pitchFamily="34" charset="-18"/>
              </a:rPr>
              <a:t>A MAGYAR NEMZETISÉGŰEK ARÁNYA A KÁRPÁT-MEDENCE TELEPÜLÉSEIN</a:t>
            </a:r>
          </a:p>
          <a:p>
            <a:pPr algn="ctr"/>
            <a:r>
              <a:rPr lang="hu-HU" dirty="0">
                <a:latin typeface="Gill Sans MT" panose="020B0502020104020203" pitchFamily="34" charset="-18"/>
              </a:rPr>
              <a:t>2011</a:t>
            </a:r>
            <a:endParaRPr lang="en-US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35151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2BAA06D3-7552-4DBC-8E5C-4DA4EDC3C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81" y="135503"/>
            <a:ext cx="9131838" cy="608241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D50C3E3-8316-4B08-9F6D-7E940998F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396771-C79E-417E-8E05-803078283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5" y="1605063"/>
            <a:ext cx="7115176" cy="1658198"/>
          </a:xfrm>
        </p:spPr>
        <p:txBody>
          <a:bodyPr vert="horz" lIns="91440" tIns="45720" rIns="91440" bIns="45720" rtlCol="0" anchorCtr="0">
            <a:normAutofit/>
          </a:bodyPr>
          <a:lstStyle/>
          <a:p>
            <a:r>
              <a:rPr lang="hu-HU" sz="2400" b="1" dirty="0">
                <a:solidFill>
                  <a:prstClr val="white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2012 	A CSALÁDLÁNC-MOZGALOM 	MEGALAPÍTÁSA</a:t>
            </a:r>
            <a:r>
              <a:rPr lang="hu-HU" sz="3000" b="1" dirty="0">
                <a:solidFill>
                  <a:srgbClr val="282C6D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3000" b="1" dirty="0">
                <a:solidFill>
                  <a:srgbClr val="282C6D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3000" b="1" dirty="0">
                <a:solidFill>
                  <a:srgbClr val="282C6D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3000" b="1" dirty="0">
                <a:solidFill>
                  <a:srgbClr val="282C6D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endParaRPr lang="hu-HU" sz="3000" b="1" dirty="0">
              <a:solidFill>
                <a:srgbClr val="282C6D"/>
              </a:solidFill>
              <a:latin typeface="Gill Sans MT" panose="020B0502020104020203" pitchFamily="34" charset="-18"/>
              <a:ea typeface="Verdana" panose="020B060403050404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59261D-F14E-4295-94B1-42C687ADD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95112"/>
            <a:ext cx="6877083" cy="1733470"/>
          </a:xfrm>
        </p:spPr>
        <p:txBody>
          <a:bodyPr anchorCtr="0">
            <a:normAutofit/>
          </a:bodyPr>
          <a:lstStyle/>
          <a:p>
            <a:pPr algn="just"/>
            <a:r>
              <a:rPr lang="hu-HU" sz="2000" b="1" dirty="0">
                <a:solidFill>
                  <a:prstClr val="white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 mozgalomhoz minden olyan családbarát civil szervezet csatlakozhat, melynek céljai között hangsúlyosan szerepel a magzat-, az anya-, a család- és a gyermekvédelem, a nemzeti öntudat erősítése, a magyar nyelv és kultúra megőrzése, illetve a házasság és a gyermekvállalás népszerűsítése.</a:t>
            </a:r>
            <a:endParaRPr lang="en-US" sz="2000" b="1" dirty="0">
              <a:solidFill>
                <a:prstClr val="white"/>
              </a:solidFill>
              <a:latin typeface="Gill Sans MT" panose="020B0502020104020203" pitchFamily="34" charset="-18"/>
              <a:ea typeface="Verdana" panose="020B0604030504040204" pitchFamily="34" charset="0"/>
            </a:endParaRPr>
          </a:p>
        </p:txBody>
      </p:sp>
      <p:pic>
        <p:nvPicPr>
          <p:cNvPr id="5" name="Tartalom helye 4" descr="A képen személy, beltéri, csoport, asztal látható&#10;&#10;Automatikusan generált leírás">
            <a:extLst>
              <a:ext uri="{FF2B5EF4-FFF2-40B4-BE49-F238E27FC236}">
                <a16:creationId xmlns:a16="http://schemas.microsoft.com/office/drawing/2014/main" id="{2A6AB4FE-9F38-4E1D-888D-50E8367F8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7" r="9251"/>
          <a:stretch/>
        </p:blipFill>
        <p:spPr>
          <a:xfrm>
            <a:off x="8378687" y="290686"/>
            <a:ext cx="3431113" cy="59451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F2A25A9-1CF2-47F0-81A2-48A2B1166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F74A269D-0D09-4D86-90DD-F3E0492D8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85" y="83743"/>
            <a:ext cx="9022829" cy="61580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FA3A0AD-C997-4A5D-B3E6-0A76FBB3F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A545778-FAF7-4452-A464-E9FB8211A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430" y="0"/>
            <a:ext cx="8677140" cy="607399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4A6283E-F97A-476C-A38D-FEB6D2468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F81406-E94B-4CFB-B0F7-29836BB5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Gill Sans MT" panose="020B0502020104020203" pitchFamily="34" charset="-18"/>
              </a:rPr>
              <a:t>Köszönöm a figyelmet!</a:t>
            </a:r>
          </a:p>
        </p:txBody>
      </p:sp>
      <p:pic>
        <p:nvPicPr>
          <p:cNvPr id="4" name="Tartalom helye 3" descr="A képen rajz látható&#10;&#10;Automatikusan generált leírás">
            <a:extLst>
              <a:ext uri="{FF2B5EF4-FFF2-40B4-BE49-F238E27FC236}">
                <a16:creationId xmlns:a16="http://schemas.microsoft.com/office/drawing/2014/main" id="{39A248B1-3568-4A34-82B9-5CFA47C2B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r="948" b="-2"/>
          <a:stretch/>
        </p:blipFill>
        <p:spPr>
          <a:xfrm rot="21600000">
            <a:off x="4804090" y="2157731"/>
            <a:ext cx="2479041" cy="257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0DAA247-6B1B-4FDB-B2AF-E56034FC8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1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FEC54782-BEEA-49AE-90AE-8C01B07F06D8}"/>
              </a:ext>
            </a:extLst>
          </p:cNvPr>
          <p:cNvSpPr txBox="1"/>
          <p:nvPr/>
        </p:nvSpPr>
        <p:spPr>
          <a:xfrm>
            <a:off x="1641132" y="5170690"/>
            <a:ext cx="8854633" cy="4244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2800" b="1" u="sng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 A nemzeti identitás bölcsője a család!</a:t>
            </a:r>
            <a:endParaRPr lang="en-US" sz="2800" b="1" u="sng" spc="-120" dirty="0">
              <a:solidFill>
                <a:schemeClr val="bg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17FAB6E-DA1D-4601-A9EC-4290E1D33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20" r="1" b="5801"/>
          <a:stretch/>
        </p:blipFill>
        <p:spPr>
          <a:xfrm rot="21600000">
            <a:off x="1908271" y="307731"/>
            <a:ext cx="8320358" cy="399763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8DCFB85-3A11-43DD-A724-94823647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A képen áramkör, fa látható&#10;&#10;Automatikusan generált leírás">
            <a:extLst>
              <a:ext uri="{FF2B5EF4-FFF2-40B4-BE49-F238E27FC236}">
                <a16:creationId xmlns:a16="http://schemas.microsoft.com/office/drawing/2014/main" id="{91207C86-1ACE-480E-A13C-046CB7130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1054150"/>
            <a:ext cx="9611140" cy="5406284"/>
          </a:xfrm>
          <a:prstGeom prst="rect">
            <a:avLst/>
          </a:prstGeom>
        </p:spPr>
      </p:pic>
      <p:sp>
        <p:nvSpPr>
          <p:cNvPr id="62" name="Content Placeholder 63">
            <a:extLst>
              <a:ext uri="{FF2B5EF4-FFF2-40B4-BE49-F238E27FC236}">
                <a16:creationId xmlns:a16="http://schemas.microsoft.com/office/drawing/2014/main" id="{4672DB4F-892B-4CC6-B4DA-412F8D3F7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0" y="0"/>
            <a:ext cx="5762740" cy="2025385"/>
          </a:xfrm>
        </p:spPr>
        <p:txBody>
          <a:bodyPr anchorCtr="0">
            <a:normAutofit/>
          </a:bodyPr>
          <a:lstStyle/>
          <a:p>
            <a:pPr marL="1571400" lvl="8" indent="0">
              <a:buNone/>
            </a:pPr>
            <a:r>
              <a:rPr lang="hu-HU" sz="2000" dirty="0">
                <a:latin typeface="Arial Black" panose="020B0A04020102020204" pitchFamily="34" charset="0"/>
              </a:rPr>
              <a:t>   </a:t>
            </a:r>
            <a:r>
              <a:rPr lang="hu-HU" sz="32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5 ország</a:t>
            </a:r>
          </a:p>
          <a:p>
            <a:pPr lvl="8"/>
            <a:r>
              <a:rPr lang="hu-HU" sz="32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67 település</a:t>
            </a:r>
          </a:p>
          <a:p>
            <a:pPr lvl="8"/>
            <a:r>
              <a:rPr lang="hu-HU" sz="3200" b="1" spc="-120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közel 100 egyesület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6E2792-E0FE-41A9-9007-EABC60045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csoport, személyek, asztal látható&#10;&#10;Automatikusan generált leírás">
            <a:extLst>
              <a:ext uri="{FF2B5EF4-FFF2-40B4-BE49-F238E27FC236}">
                <a16:creationId xmlns:a16="http://schemas.microsoft.com/office/drawing/2014/main" id="{A050D21A-5D7E-4650-AF95-10AAEA64B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9" t="-558" r="22912" b="13924"/>
          <a:stretch/>
        </p:blipFill>
        <p:spPr>
          <a:xfrm>
            <a:off x="3740646" y="-41881"/>
            <a:ext cx="8451354" cy="6858001"/>
          </a:xfrm>
          <a:custGeom>
            <a:avLst/>
            <a:gdLst>
              <a:gd name="connsiteX0" fmla="*/ 0 w 5475077"/>
              <a:gd name="connsiteY0" fmla="*/ 0 h 2583792"/>
              <a:gd name="connsiteX1" fmla="*/ 5475077 w 5475077"/>
              <a:gd name="connsiteY1" fmla="*/ 0 h 2583792"/>
              <a:gd name="connsiteX2" fmla="*/ 5475077 w 5475077"/>
              <a:gd name="connsiteY2" fmla="*/ 2583792 h 2583792"/>
              <a:gd name="connsiteX3" fmla="*/ 1197192 w 5475077"/>
              <a:gd name="connsiteY3" fmla="*/ 2583792 h 258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5077" h="2583792">
                <a:moveTo>
                  <a:pt x="0" y="0"/>
                </a:moveTo>
                <a:lnTo>
                  <a:pt x="5475077" y="0"/>
                </a:lnTo>
                <a:lnTo>
                  <a:pt x="5475077" y="2583792"/>
                </a:lnTo>
                <a:lnTo>
                  <a:pt x="1197192" y="2583792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227827C-42F8-4D09-BD35-9616E3B1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1" y="41880"/>
            <a:ext cx="10772775" cy="1658198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STRATÉGIAI PARTNER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6CF253-88A5-43A2-B0E6-4D85B82BC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26465" y="1965747"/>
            <a:ext cx="6010656" cy="1463253"/>
          </a:xfrm>
        </p:spPr>
        <p:txBody>
          <a:bodyPr anchor="b">
            <a:normAutofit/>
          </a:bodyPr>
          <a:lstStyle/>
          <a:p>
            <a:pPr marL="1571400" lvl="8" indent="0">
              <a:buNone/>
            </a:pP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Emberi Erőforrások Minisztériuma</a:t>
            </a:r>
          </a:p>
          <a:p>
            <a:pPr marL="1571400" lvl="8" indent="0">
              <a:buNone/>
            </a:pP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2016. szeptember 29.</a:t>
            </a:r>
          </a:p>
          <a:p>
            <a:pPr lvl="8"/>
            <a:endParaRPr lang="hu-HU" sz="2000" b="1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endParaRPr>
          </a:p>
          <a:p>
            <a:pPr lvl="8"/>
            <a:endParaRPr lang="hu-HU" sz="2000" b="1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endParaRPr>
          </a:p>
          <a:p>
            <a:pPr marL="1571400" lvl="8" indent="0">
              <a:buNone/>
            </a:pPr>
            <a:endParaRPr lang="hu-HU" sz="2000" b="1" dirty="0">
              <a:solidFill>
                <a:schemeClr val="tx1"/>
              </a:solidFill>
              <a:latin typeface="Gill Sans MT" panose="020B0502020104020203" pitchFamily="34" charset="-18"/>
              <a:ea typeface="Verdana" panose="020B0604030504040204" pitchFamily="34" charset="0"/>
              <a:cs typeface="+mj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705C322-C56B-47A7-9C9C-5039F67B4F6C}"/>
              </a:ext>
            </a:extLst>
          </p:cNvPr>
          <p:cNvSpPr txBox="1"/>
          <p:nvPr/>
        </p:nvSpPr>
        <p:spPr>
          <a:xfrm>
            <a:off x="-1556335" y="3881616"/>
            <a:ext cx="4608576" cy="2446824"/>
          </a:xfrm>
          <a:prstGeom prst="rect">
            <a:avLst/>
          </a:prstGeom>
          <a:noFill/>
        </p:spPr>
        <p:txBody>
          <a:bodyPr wrap="square" lIns="0" rIns="144000" rtlCol="0">
            <a:spAutoFit/>
          </a:bodyPr>
          <a:lstStyle/>
          <a:p>
            <a:pPr marL="1571400" lvl="8" algn="just" defTabSz="914400">
              <a:lnSpc>
                <a:spcPct val="85000"/>
              </a:lnSpc>
              <a:spcBef>
                <a:spcPts val="600"/>
              </a:spcBef>
            </a:pPr>
            <a:r>
              <a:rPr lang="hu-HU" sz="2000" b="1" dirty="0">
                <a:solidFill>
                  <a:prstClr val="white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 KCSSZ gyermek-, ifjúság-, család- és nőpolitikai területen vesz részt a minisztérium jogszabály-előkészítési tevékenységéhez kapcsolódó társadalmi egyeztetéseken.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C803F6A-5B61-41CC-BCFB-8D4C7B3B8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50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emély, épület, személyek, csoport látható&#10;&#10;Automatikusan generált leírás">
            <a:extLst>
              <a:ext uri="{FF2B5EF4-FFF2-40B4-BE49-F238E27FC236}">
                <a16:creationId xmlns:a16="http://schemas.microsoft.com/office/drawing/2014/main" id="{6D052F11-03B6-47AF-B472-84039F5EE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/>
          <a:stretch/>
        </p:blipFill>
        <p:spPr>
          <a:xfrm>
            <a:off x="20" y="-31442"/>
            <a:ext cx="12191980" cy="6855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17B2E89-27EC-4A00-8C13-EE562489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09296" cy="1948070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NEMZETKÖZI PROJEKT</a:t>
            </a:r>
            <a:br>
              <a:rPr lang="hu-HU" sz="32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32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(2015-2017)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4D871D80-B3DF-4392-8DBC-51648E43F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3020"/>
            <a:ext cx="6764730" cy="734282"/>
          </a:xfrm>
        </p:spPr>
        <p:txBody>
          <a:bodyPr anchor="t"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hu-HU" b="1" spc="-120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Ifjúsági konferenciák, képzések és munkatalálkozók </a:t>
            </a:r>
          </a:p>
          <a:p>
            <a:pPr marL="0" indent="0">
              <a:spcBef>
                <a:spcPct val="0"/>
              </a:spcBef>
              <a:buNone/>
            </a:pPr>
            <a:r>
              <a:rPr lang="hu-HU" b="1" i="1" spc="-120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Brüsszelben, Varsóban és Budapesten</a:t>
            </a:r>
          </a:p>
        </p:txBody>
      </p:sp>
      <p:pic>
        <p:nvPicPr>
          <p:cNvPr id="7" name="Kép 6" descr="A képen beltéri, asztal, személy, étel látható&#10;&#10;Automatikusan generált leírás">
            <a:extLst>
              <a:ext uri="{FF2B5EF4-FFF2-40B4-BE49-F238E27FC236}">
                <a16:creationId xmlns:a16="http://schemas.microsoft.com/office/drawing/2014/main" id="{B068EDCE-02EA-4233-B8B2-B08BCCAFD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3" b="4"/>
          <a:stretch/>
        </p:blipFill>
        <p:spPr>
          <a:xfrm>
            <a:off x="5998140" y="26681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13" name="Kép 12" descr="A képen személy, épület, nő, személyek látható&#10;&#10;Automatikusan generált leírás">
            <a:extLst>
              <a:ext uri="{FF2B5EF4-FFF2-40B4-BE49-F238E27FC236}">
                <a16:creationId xmlns:a16="http://schemas.microsoft.com/office/drawing/2014/main" id="{8A19D54A-84FA-4AA7-A03A-B447F9282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r="10556" b="-2"/>
          <a:stretch/>
        </p:blipFill>
        <p:spPr>
          <a:xfrm>
            <a:off x="6371046" y="2568296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Kép 8" descr="A képen személy, beltéri, nő, asztal látható&#10;&#10;Automatikusan generált leírás">
            <a:extLst>
              <a:ext uri="{FF2B5EF4-FFF2-40B4-BE49-F238E27FC236}">
                <a16:creationId xmlns:a16="http://schemas.microsoft.com/office/drawing/2014/main" id="{0EEB2C7A-71F0-411A-9F40-2005592B18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r="1659" b="3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5" name="Tartalom helye 4" descr="A képen asztal, ülő, étterem, szoba látható&#10;&#10;Automatikusan generált leírás">
            <a:extLst>
              <a:ext uri="{FF2B5EF4-FFF2-40B4-BE49-F238E27FC236}">
                <a16:creationId xmlns:a16="http://schemas.microsoft.com/office/drawing/2014/main" id="{EAD93843-2FB5-4540-B38D-B3F41404C4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3" r="22824" b="4"/>
          <a:stretch/>
        </p:blipFill>
        <p:spPr>
          <a:xfrm flipH="1">
            <a:off x="9063667" y="3733980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D8A8502-338A-4C71-A0AB-06031B331DFD}"/>
              </a:ext>
            </a:extLst>
          </p:cNvPr>
          <p:cNvSpPr txBox="1"/>
          <p:nvPr/>
        </p:nvSpPr>
        <p:spPr>
          <a:xfrm>
            <a:off x="-93317" y="4468906"/>
            <a:ext cx="609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spc="-120" dirty="0"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Magyar családszervezetek bemutatkozása</a:t>
            </a:r>
            <a:endParaRPr lang="hu-HU" sz="2400" b="1" i="1" spc="-120" dirty="0">
              <a:latin typeface="Gill Sans MT" panose="020B0502020104020203" pitchFamily="34" charset="-18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E65C488-EB0D-4DF6-ADD5-FCDB241D3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E190335-D837-4F54-8F79-C9E8E2C1AE0F}"/>
              </a:ext>
            </a:extLst>
          </p:cNvPr>
          <p:cNvSpPr txBox="1"/>
          <p:nvPr/>
        </p:nvSpPr>
        <p:spPr>
          <a:xfrm>
            <a:off x="-93317" y="4880411"/>
            <a:ext cx="623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spc="-120" dirty="0" err="1"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Tallinban</a:t>
            </a:r>
            <a:r>
              <a:rPr lang="hu-HU" sz="2400" b="1" i="1" spc="-120" dirty="0">
                <a:latin typeface="Gill Sans MT" panose="020B0502020104020203" pitchFamily="34" charset="-18"/>
                <a:ea typeface="Verdana" panose="020B0604030504040204" pitchFamily="34" charset="0"/>
                <a:cs typeface="+mj-cs"/>
              </a:rPr>
              <a:t>,  Moszkvában, Berlinben és Londonban</a:t>
            </a:r>
          </a:p>
        </p:txBody>
      </p:sp>
    </p:spTree>
    <p:extLst>
      <p:ext uri="{BB962C8B-B14F-4D97-AF65-F5344CB8AC3E}">
        <p14:creationId xmlns:p14="http://schemas.microsoft.com/office/powerpoint/2010/main" val="1490963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build="p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5AB1A3-A080-4467-9678-E32BA5D8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" y="1913174"/>
            <a:ext cx="4256314" cy="451595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D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emográfia</a:t>
            </a: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magyar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kisebbség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helyzet</a:t>
            </a: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e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családbarát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civil</a:t>
            </a: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mozgalmak</a:t>
            </a: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munk</a:t>
            </a:r>
            <a:r>
              <a:rPr lang="hu-HU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ája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az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előttük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álló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feladatok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Tusványos</a:t>
            </a: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/>
            </a:r>
            <a:b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</a:br>
            <a:r>
              <a:rPr lang="hu-HU" sz="2400" b="1" dirty="0" err="1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Martosi</a:t>
            </a:r>
            <a:r>
              <a:rPr lang="hu-HU" sz="2400" b="1" dirty="0">
                <a:solidFill>
                  <a:schemeClr val="tx1"/>
                </a:solidFill>
                <a:latin typeface="Gill Sans MT" panose="020B0502020104020203" pitchFamily="34" charset="-18"/>
                <a:ea typeface="Verdana" panose="020B0604030504040204" pitchFamily="34" charset="0"/>
              </a:rPr>
              <a:t> Szabadegyetem</a:t>
            </a:r>
            <a:r>
              <a:rPr lang="en-US" sz="24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en-US" sz="24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en-US" sz="2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en-US" sz="2000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Kép 6" descr="A képen személy, asztal, beltéri, személyek látható&#10;&#10;Automatikusan generált leírás">
            <a:extLst>
              <a:ext uri="{FF2B5EF4-FFF2-40B4-BE49-F238E27FC236}">
                <a16:creationId xmlns:a16="http://schemas.microsoft.com/office/drawing/2014/main" id="{748AF8B7-3D38-4A74-8913-591D1FCFF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21762" b="2"/>
          <a:stretch/>
        </p:blipFill>
        <p:spPr>
          <a:xfrm>
            <a:off x="4653627" y="-1"/>
            <a:ext cx="4614002" cy="4515954"/>
          </a:xfrm>
          <a:prstGeom prst="rect">
            <a:avLst/>
          </a:prstGeom>
        </p:spPr>
      </p:pic>
      <p:pic>
        <p:nvPicPr>
          <p:cNvPr id="5" name="Tartalom helye 4" descr="A képen asztal, beltéri, személy, csoport látható&#10;&#10;Automatikusan generált leírás">
            <a:extLst>
              <a:ext uri="{FF2B5EF4-FFF2-40B4-BE49-F238E27FC236}">
                <a16:creationId xmlns:a16="http://schemas.microsoft.com/office/drawing/2014/main" id="{7325BB18-3DD4-4E4D-91CB-0F64984334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r="5028" b="-3"/>
          <a:stretch/>
        </p:blipFill>
        <p:spPr>
          <a:xfrm>
            <a:off x="9355353" y="-1"/>
            <a:ext cx="2829214" cy="2183054"/>
          </a:xfrm>
          <a:prstGeom prst="rect">
            <a:avLst/>
          </a:prstGeom>
        </p:spPr>
      </p:pic>
      <p:pic>
        <p:nvPicPr>
          <p:cNvPr id="13" name="Kép 12" descr="A képen beltéri, személy, asztal, ülő látható&#10;&#10;Automatikusan generált leírás">
            <a:extLst>
              <a:ext uri="{FF2B5EF4-FFF2-40B4-BE49-F238E27FC236}">
                <a16:creationId xmlns:a16="http://schemas.microsoft.com/office/drawing/2014/main" id="{69FEFC0B-3576-456C-9E60-5423E24AA6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469"/>
          <a:stretch/>
        </p:blipFill>
        <p:spPr>
          <a:xfrm>
            <a:off x="9355353" y="2274491"/>
            <a:ext cx="2825496" cy="2241463"/>
          </a:xfrm>
          <a:prstGeom prst="rect">
            <a:avLst/>
          </a:prstGeom>
        </p:spPr>
      </p:pic>
      <p:pic>
        <p:nvPicPr>
          <p:cNvPr id="15" name="Kép 14" descr="A képen személy, asztal, beltéri, csoport látható&#10;&#10;Automatikusan generált leírás">
            <a:extLst>
              <a:ext uri="{FF2B5EF4-FFF2-40B4-BE49-F238E27FC236}">
                <a16:creationId xmlns:a16="http://schemas.microsoft.com/office/drawing/2014/main" id="{8CFBF062-1485-4EFA-ACDB-4AEAE4D7F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r="19899" b="3"/>
          <a:stretch/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11" name="Kép 10" descr="A képen beltéri, személy, mennyezet, személyek látható&#10;&#10;Automatikusan generált leírás">
            <a:extLst>
              <a:ext uri="{FF2B5EF4-FFF2-40B4-BE49-F238E27FC236}">
                <a16:creationId xmlns:a16="http://schemas.microsoft.com/office/drawing/2014/main" id="{E814EE24-7223-40BD-9E39-A63E39FAF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4" b="7099"/>
          <a:stretch/>
        </p:blipFill>
        <p:spPr>
          <a:xfrm>
            <a:off x="7570565" y="4607393"/>
            <a:ext cx="4614002" cy="2250607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A90A5C1-8FD5-4E72-9915-D126CD7B9FD3}"/>
              </a:ext>
            </a:extLst>
          </p:cNvPr>
          <p:cNvSpPr/>
          <p:nvPr/>
        </p:nvSpPr>
        <p:spPr>
          <a:xfrm>
            <a:off x="79158" y="271958"/>
            <a:ext cx="4486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 MT" panose="020B0502020104020203" pitchFamily="34" charset="-18"/>
                <a:ea typeface="Verdana" panose="020B0604030504040204" pitchFamily="34" charset="0"/>
              </a:rPr>
              <a:t>KONFERENCIÁK</a:t>
            </a:r>
            <a:endParaRPr lang="hu-HU" sz="2400" b="1" dirty="0">
              <a:latin typeface="Gill Sans MT" panose="020B0502020104020203" pitchFamily="34" charset="-18"/>
              <a:ea typeface="Verdana" panose="020B0604030504040204" pitchFamily="34" charset="0"/>
            </a:endParaRPr>
          </a:p>
          <a:p>
            <a:r>
              <a:rPr lang="en-US" sz="2400" b="1" dirty="0">
                <a:latin typeface="Gill Sans MT" panose="020B0502020104020203" pitchFamily="34" charset="-18"/>
                <a:ea typeface="Verdana" panose="020B0604030504040204" pitchFamily="34" charset="0"/>
              </a:rPr>
              <a:t>A KÁRPÁT-MEDENCÉBEN</a:t>
            </a:r>
            <a:endParaRPr lang="hu-HU" sz="24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4E5DA45-C7EC-4380-A834-53ADB9049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68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B37700-7B71-4A08-AED7-47AAFB8D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291" y="4180213"/>
            <a:ext cx="4083534" cy="18115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BUDAPEST</a:t>
            </a:r>
            <a:b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DUNASZERDAHELY</a:t>
            </a:r>
            <a:b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/>
            </a:r>
            <a:b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MAKKOSJÁNOSI</a:t>
            </a:r>
            <a:br>
              <a:rPr lang="hu-HU" sz="1800" b="1" dirty="0">
                <a:solidFill>
                  <a:schemeClr val="bg1"/>
                </a:solidFill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</a:br>
            <a:endParaRPr lang="en-US" sz="1800" b="1" dirty="0">
              <a:solidFill>
                <a:schemeClr val="bg1"/>
              </a:solidFill>
              <a:latin typeface="Gill Sans MT" panose="020B0502020104020203" pitchFamily="34" charset="-18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Tartalom helye 4" descr="A képen személy, asztal, beltéri, ülő látható&#10;&#10;Automatikusan generált leírás">
            <a:extLst>
              <a:ext uri="{FF2B5EF4-FFF2-40B4-BE49-F238E27FC236}">
                <a16:creationId xmlns:a16="http://schemas.microsoft.com/office/drawing/2014/main" id="{9BDFC99C-AEF6-4756-863A-945FE92B2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 r="2" b="17323"/>
          <a:stretch/>
        </p:blipFill>
        <p:spPr>
          <a:xfrm>
            <a:off x="6967330" y="299363"/>
            <a:ext cx="4904051" cy="2331317"/>
          </a:xfrm>
          <a:prstGeom prst="rect">
            <a:avLst/>
          </a:prstGeom>
        </p:spPr>
      </p:pic>
      <p:pic>
        <p:nvPicPr>
          <p:cNvPr id="7" name="Kép 6" descr="A képen személy, férfi, aláírás, állás látható&#10;&#10;Automatikusan generált leírás">
            <a:extLst>
              <a:ext uri="{FF2B5EF4-FFF2-40B4-BE49-F238E27FC236}">
                <a16:creationId xmlns:a16="http://schemas.microsoft.com/office/drawing/2014/main" id="{D97A3653-967C-4B3A-87CF-6B744BCCF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317635" y="299363"/>
            <a:ext cx="3180939" cy="23313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9" name="Kép 8" descr="A képen személy, állás, férfi, beltéri látható&#10;&#10;Automatikusan generált leírás">
            <a:extLst>
              <a:ext uri="{FF2B5EF4-FFF2-40B4-BE49-F238E27FC236}">
                <a16:creationId xmlns:a16="http://schemas.microsoft.com/office/drawing/2014/main" id="{448308A8-D8DB-4F2A-9B85-18D90FDE1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10607" b="-3"/>
          <a:stretch/>
        </p:blipFill>
        <p:spPr>
          <a:xfrm>
            <a:off x="1381122" y="4005131"/>
            <a:ext cx="3414143" cy="245530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48FD942-BC0F-499D-8338-A1DB7B584775}"/>
              </a:ext>
            </a:extLst>
          </p:cNvPr>
          <p:cNvSpPr txBox="1"/>
          <p:nvPr/>
        </p:nvSpPr>
        <p:spPr>
          <a:xfrm>
            <a:off x="3177701" y="3036586"/>
            <a:ext cx="583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-18"/>
                <a:ea typeface="Verdana" panose="020B0604030504040204" pitchFamily="34" charset="0"/>
                <a:cs typeface="+mn-cs"/>
              </a:rPr>
              <a:t>DEMOGRÁFIAI KONFERENCIA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7DA6B12-2FCD-4016-8FA9-D24A93F11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97217" y="563217"/>
            <a:ext cx="39756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Nagyváros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479</Words>
  <Application>Microsoft Office PowerPoint</Application>
  <PresentationFormat>Szélesvásznú</PresentationFormat>
  <Paragraphs>153</Paragraphs>
  <Slides>32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40" baseType="lpstr">
      <vt:lpstr>Aharoni</vt:lpstr>
      <vt:lpstr>Arial</vt:lpstr>
      <vt:lpstr>Arial Black</vt:lpstr>
      <vt:lpstr>Calibri</vt:lpstr>
      <vt:lpstr>Calibri Light</vt:lpstr>
      <vt:lpstr>Gill Sans MT</vt:lpstr>
      <vt:lpstr>Verdana</vt:lpstr>
      <vt:lpstr>Nagyvárosi</vt:lpstr>
      <vt:lpstr>Kárpát-medencei Családszervezetek Szövetsége</vt:lpstr>
      <vt:lpstr>   2001       A KÁRPÁT-MEDENCEI CSALÁDSZERVEZETEK SZÖVETSÉGÉNEK     MEGALAPÍTÁSA</vt:lpstr>
      <vt:lpstr>2012  A CSALÁDLÁNC-MOZGALOM  MEGALAPÍTÁSA  </vt:lpstr>
      <vt:lpstr>PowerPoint-bemutató</vt:lpstr>
      <vt:lpstr>PowerPoint-bemutató</vt:lpstr>
      <vt:lpstr>STRATÉGIAI PARTNER</vt:lpstr>
      <vt:lpstr>NEMZETKÖZI PROJEKT (2015-2017)</vt:lpstr>
      <vt:lpstr> Demográfia  A magyar kisebbség helyzete  A családbarát civil mozgalmak munkája, az előttük álló feladatok  Tusványos  Martosi Szabadegyetem  </vt:lpstr>
      <vt:lpstr>BUDAPEST  DUNASZERDAHELY  MAKKOSJÁNOSI </vt:lpstr>
      <vt:lpstr>PowerPoint-bemutató</vt:lpstr>
      <vt:lpstr>PowerPoint-bemutató</vt:lpstr>
      <vt:lpstr>  Családi Nap az Országházban ◊ Életmese  Magzatgyermek Világnapja ◊ Határtalan Opera  Családszervezetek Őszi Találkozója  ◊   Megemlékezések történelmi eseményekről, jeles ünnepekről  Családi napok ◊ Kulturális rendezvények</vt:lpstr>
      <vt:lpstr>KÖZÖSSÉGI TEREK FEJLESZTÉSE 2017</vt:lpstr>
      <vt:lpstr>  VAJDASÁGI MAGYAR CSALÁDOK FESZTIVÁLJA CSONGRÁDON   KÁRPÁTALJAI MAGYAR CSALÁDOK FESZTIVÁLJA NYÍREGYHÁZÁN  ERDÉLYI MAGYAR CSALÁDOK FESZTIVÁLJA DEBRECENBEN  FELVIDÉKI MAGYAR CSALÁDOK FESZTIVÁLJA MOSONMAGYARÓVÁRON</vt:lpstr>
      <vt:lpstr>Terveink</vt:lpstr>
      <vt:lpstr>Terveink</vt:lpstr>
      <vt:lpstr>Terveink</vt:lpstr>
      <vt:lpstr>Terveink</vt:lpstr>
      <vt:lpstr>A magyarság száma drasztikusan csökken</vt:lpstr>
      <vt:lpstr>A magyarság fogyása   1910 - 2021</vt:lpstr>
      <vt:lpstr>A magyarság fogyása százalékos arányban 1910-2021</vt:lpstr>
      <vt:lpstr>KIVÁNDORLÁSI SZÁNDÉK RÉGIÓS BONTÁSBAN (Forrás: GeneZYs 2015)</vt:lpstr>
      <vt:lpstr>A származás hatása a nemzeti hovatartozás alakulására  Felvidék</vt:lpstr>
      <vt:lpstr>MI SEGÍTENÉ ABBAN, HOGY GYERMEKET VÁLLALJON?</vt:lpstr>
      <vt:lpstr>Gyermekvállalási tervek a határon túli magyarság körében </vt:lpstr>
      <vt:lpstr>Ezer főre jutó házasságkötések és válások, valamint 10 házasságkötésre jutó válások száma a Kápát-medencében (2017)</vt:lpstr>
      <vt:lpstr>A  termékenységi ráta változásai a Kárpát-medencében  (2010 – 2017)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Kárpát-medencei Családszervezetek Szövetsége</dc:title>
  <dc:creator>Boglárka Makai</dc:creator>
  <cp:lastModifiedBy>Lévai Andrea</cp:lastModifiedBy>
  <cp:revision>136</cp:revision>
  <dcterms:created xsi:type="dcterms:W3CDTF">2019-12-03T23:13:37Z</dcterms:created>
  <dcterms:modified xsi:type="dcterms:W3CDTF">2020-01-18T19:03:44Z</dcterms:modified>
</cp:coreProperties>
</file>