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313" r:id="rId3"/>
    <p:sldId id="257" r:id="rId4"/>
    <p:sldId id="258" r:id="rId5"/>
    <p:sldId id="259" r:id="rId6"/>
    <p:sldId id="272" r:id="rId7"/>
    <p:sldId id="260" r:id="rId8"/>
    <p:sldId id="273" r:id="rId9"/>
    <p:sldId id="274" r:id="rId10"/>
    <p:sldId id="276" r:id="rId11"/>
    <p:sldId id="277" r:id="rId12"/>
    <p:sldId id="278" r:id="rId13"/>
    <p:sldId id="261" r:id="rId14"/>
    <p:sldId id="279" r:id="rId15"/>
    <p:sldId id="280" r:id="rId16"/>
    <p:sldId id="281" r:id="rId17"/>
    <p:sldId id="282" r:id="rId18"/>
    <p:sldId id="283" r:id="rId19"/>
    <p:sldId id="284" r:id="rId20"/>
    <p:sldId id="288" r:id="rId21"/>
    <p:sldId id="285" r:id="rId22"/>
    <p:sldId id="286" r:id="rId23"/>
    <p:sldId id="287" r:id="rId24"/>
    <p:sldId id="289" r:id="rId25"/>
    <p:sldId id="290" r:id="rId26"/>
    <p:sldId id="291" r:id="rId27"/>
    <p:sldId id="292" r:id="rId28"/>
    <p:sldId id="262" r:id="rId29"/>
    <p:sldId id="293" r:id="rId30"/>
    <p:sldId id="294" r:id="rId31"/>
    <p:sldId id="295" r:id="rId32"/>
    <p:sldId id="263" r:id="rId33"/>
    <p:sldId id="296" r:id="rId34"/>
    <p:sldId id="297" r:id="rId35"/>
    <p:sldId id="298" r:id="rId36"/>
    <p:sldId id="299" r:id="rId37"/>
    <p:sldId id="300" r:id="rId38"/>
    <p:sldId id="302" r:id="rId39"/>
    <p:sldId id="303" r:id="rId40"/>
    <p:sldId id="301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0" r:id="rId67"/>
    <p:sldId id="331" r:id="rId68"/>
    <p:sldId id="332" r:id="rId69"/>
    <p:sldId id="333" r:id="rId70"/>
    <p:sldId id="334" r:id="rId71"/>
    <p:sldId id="335" r:id="rId72"/>
    <p:sldId id="264" r:id="rId73"/>
    <p:sldId id="336" r:id="rId74"/>
    <p:sldId id="337" r:id="rId75"/>
    <p:sldId id="338" r:id="rId76"/>
    <p:sldId id="339" r:id="rId77"/>
    <p:sldId id="340" r:id="rId78"/>
    <p:sldId id="341" r:id="rId79"/>
    <p:sldId id="342" r:id="rId80"/>
    <p:sldId id="343" r:id="rId81"/>
    <p:sldId id="344" r:id="rId82"/>
    <p:sldId id="345" r:id="rId83"/>
    <p:sldId id="346" r:id="rId84"/>
    <p:sldId id="347" r:id="rId85"/>
    <p:sldId id="348" r:id="rId86"/>
    <p:sldId id="349" r:id="rId87"/>
    <p:sldId id="350" r:id="rId88"/>
    <p:sldId id="351" r:id="rId89"/>
    <p:sldId id="352" r:id="rId90"/>
    <p:sldId id="353" r:id="rId91"/>
    <p:sldId id="354" r:id="rId92"/>
    <p:sldId id="355" r:id="rId93"/>
    <p:sldId id="356" r:id="rId94"/>
    <p:sldId id="357" r:id="rId95"/>
    <p:sldId id="358" r:id="rId96"/>
    <p:sldId id="377" r:id="rId97"/>
    <p:sldId id="378" r:id="rId98"/>
    <p:sldId id="359" r:id="rId99"/>
    <p:sldId id="363" r:id="rId100"/>
    <p:sldId id="360" r:id="rId101"/>
    <p:sldId id="364" r:id="rId102"/>
    <p:sldId id="365" r:id="rId103"/>
    <p:sldId id="366" r:id="rId104"/>
    <p:sldId id="361" r:id="rId105"/>
    <p:sldId id="362" r:id="rId106"/>
    <p:sldId id="367" r:id="rId107"/>
    <p:sldId id="368" r:id="rId108"/>
    <p:sldId id="369" r:id="rId109"/>
    <p:sldId id="370" r:id="rId110"/>
    <p:sldId id="371" r:id="rId111"/>
    <p:sldId id="372" r:id="rId112"/>
    <p:sldId id="373" r:id="rId113"/>
    <p:sldId id="374" r:id="rId114"/>
    <p:sldId id="375" r:id="rId115"/>
    <p:sldId id="376" r:id="rId116"/>
    <p:sldId id="379" r:id="rId117"/>
    <p:sldId id="380" r:id="rId118"/>
    <p:sldId id="381" r:id="rId119"/>
    <p:sldId id="382" r:id="rId120"/>
    <p:sldId id="383" r:id="rId121"/>
    <p:sldId id="384" r:id="rId122"/>
    <p:sldId id="385" r:id="rId12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9153-06C7-4D2D-993B-D48FB6010D38}" type="datetimeFigureOut">
              <a:rPr lang="hu-HU" smtClean="0"/>
              <a:t>2019. 12. 06.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527DB-627D-42FF-8291-11469367DB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873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9153-06C7-4D2D-993B-D48FB6010D38}" type="datetimeFigureOut">
              <a:rPr lang="hu-HU" smtClean="0"/>
              <a:t>2019. 12. 06.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527DB-627D-42FF-8291-11469367DB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4877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9153-06C7-4D2D-993B-D48FB6010D38}" type="datetimeFigureOut">
              <a:rPr lang="hu-HU" smtClean="0"/>
              <a:t>2019. 12. 06.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527DB-627D-42FF-8291-11469367DB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5706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9153-06C7-4D2D-993B-D48FB6010D38}" type="datetimeFigureOut">
              <a:rPr lang="hu-HU" smtClean="0"/>
              <a:t>2019. 12. 06.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527DB-627D-42FF-8291-11469367DB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273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9153-06C7-4D2D-993B-D48FB6010D38}" type="datetimeFigureOut">
              <a:rPr lang="hu-HU" smtClean="0"/>
              <a:t>2019. 12. 06.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527DB-627D-42FF-8291-11469367DB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3352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9153-06C7-4D2D-993B-D48FB6010D38}" type="datetimeFigureOut">
              <a:rPr lang="hu-HU" smtClean="0"/>
              <a:t>2019. 12. 06.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527DB-627D-42FF-8291-11469367DB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7960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9153-06C7-4D2D-993B-D48FB6010D38}" type="datetimeFigureOut">
              <a:rPr lang="hu-HU" smtClean="0"/>
              <a:t>2019. 12. 06.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527DB-627D-42FF-8291-11469367DB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7567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9153-06C7-4D2D-993B-D48FB6010D38}" type="datetimeFigureOut">
              <a:rPr lang="hu-HU" smtClean="0"/>
              <a:t>2019. 12. 06.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527DB-627D-42FF-8291-11469367DB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482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9153-06C7-4D2D-993B-D48FB6010D38}" type="datetimeFigureOut">
              <a:rPr lang="hu-HU" smtClean="0"/>
              <a:t>2019. 12. 06.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527DB-627D-42FF-8291-11469367DB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1593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9153-06C7-4D2D-993B-D48FB6010D38}" type="datetimeFigureOut">
              <a:rPr lang="hu-HU" smtClean="0"/>
              <a:t>2019. 12. 06.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527DB-627D-42FF-8291-11469367DB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8441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9153-06C7-4D2D-993B-D48FB6010D38}" type="datetimeFigureOut">
              <a:rPr lang="hu-HU" smtClean="0"/>
              <a:t>2019. 12. 06.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527DB-627D-42FF-8291-11469367DB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1297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49153-06C7-4D2D-993B-D48FB6010D38}" type="datetimeFigureOut">
              <a:rPr lang="hu-HU" smtClean="0"/>
              <a:t>2019. 12. 06.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527DB-627D-42FF-8291-11469367DB5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1879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hyperlink" Target="http://tivane.csip.hu/" TargetMode="Externa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9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7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114.jpg"/><Relationship Id="rId4" Type="http://schemas.openxmlformats.org/officeDocument/2006/relationships/image" Target="../media/image113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no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453096" cy="6858000"/>
          </a:xfrm>
          <a:prstGeom prst="rect">
            <a:avLst/>
          </a:prstGeom>
        </p:spPr>
      </p:pic>
      <p:pic>
        <p:nvPicPr>
          <p:cNvPr id="6" name="Jóbarátok főcímdal magyar dalszöveggel Friends theme song with hungarian lyrics">
            <a:hlinkClick r:id="" action="ppaction://media"/>
            <a:extLst>
              <a:ext uri="{FF2B5EF4-FFF2-40B4-BE49-F238E27FC236}">
                <a16:creationId xmlns:a16="http://schemas.microsoft.com/office/drawing/2014/main" id="{A1967E01-3D87-4234-8270-522BA9165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Könyvjelző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035" y="6105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55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53" y="-101311"/>
            <a:ext cx="9403293" cy="7052470"/>
          </a:xfrm>
        </p:spPr>
      </p:pic>
    </p:spTree>
    <p:extLst>
      <p:ext uri="{BB962C8B-B14F-4D97-AF65-F5344CB8AC3E}">
        <p14:creationId xmlns:p14="http://schemas.microsoft.com/office/powerpoint/2010/main" val="2524740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doors dir="vert"/>
      </p:transition>
    </mc:Choice>
    <mc:Fallback>
      <p:transition spd="slow" advClick="0" advTm="4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30 ÓRÁS CSALÁDI ÉLETRE NEVELÉS KÉPZÉS TISZAVASVÁRIBAN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1" y="365125"/>
            <a:ext cx="12003298" cy="5834937"/>
          </a:xfrm>
        </p:spPr>
      </p:pic>
    </p:spTree>
    <p:extLst>
      <p:ext uri="{BB962C8B-B14F-4D97-AF65-F5344CB8AC3E}">
        <p14:creationId xmlns:p14="http://schemas.microsoft.com/office/powerpoint/2010/main" val="11379930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51" y="72760"/>
            <a:ext cx="9821322" cy="6547548"/>
          </a:xfrm>
        </p:spPr>
      </p:pic>
    </p:spTree>
    <p:extLst>
      <p:ext uri="{BB962C8B-B14F-4D97-AF65-F5344CB8AC3E}">
        <p14:creationId xmlns:p14="http://schemas.microsoft.com/office/powerpoint/2010/main" val="1324628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airplane"/>
      </p:transition>
    </mc:Choice>
    <mc:Fallback>
      <p:transition spd="slow" advClick="0" advTm="4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034" y="-339797"/>
            <a:ext cx="9477183" cy="7107887"/>
          </a:xfrm>
        </p:spPr>
      </p:pic>
    </p:spTree>
    <p:extLst>
      <p:ext uri="{BB962C8B-B14F-4D97-AF65-F5344CB8AC3E}">
        <p14:creationId xmlns:p14="http://schemas.microsoft.com/office/powerpoint/2010/main" val="4235021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4000">
        <p:blinds dir="vert"/>
      </p:transition>
    </mc:Choice>
    <mc:Fallback>
      <p:transition spd="slow" advClick="0" advTm="4000">
        <p:blinds dir="vert"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53" y="168707"/>
            <a:ext cx="11892077" cy="6689293"/>
          </a:xfrm>
        </p:spPr>
      </p:pic>
    </p:spTree>
    <p:extLst>
      <p:ext uri="{BB962C8B-B14F-4D97-AF65-F5344CB8AC3E}">
        <p14:creationId xmlns:p14="http://schemas.microsoft.com/office/powerpoint/2010/main" val="2383901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4000">
        <p14:gallery dir="l"/>
      </p:transition>
    </mc:Choice>
    <mc:Fallback>
      <p:transition spd="slow" advClick="0" advTm="4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NEMZETKÖZI KAPCSOLATÉPÍTÉS- IFJÚSÁGI TRÉNING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85" y="1897034"/>
            <a:ext cx="6422160" cy="4061071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222" y="2078182"/>
            <a:ext cx="5749056" cy="355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12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switch dir="r"/>
      </p:transition>
    </mc:Choice>
    <mc:Fallback>
      <p:transition spd="slow" advClick="0" advTm="4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49" y="69908"/>
            <a:ext cx="9709222" cy="6472815"/>
          </a:xfrm>
        </p:spPr>
      </p:pic>
    </p:spTree>
    <p:extLst>
      <p:ext uri="{BB962C8B-B14F-4D97-AF65-F5344CB8AC3E}">
        <p14:creationId xmlns:p14="http://schemas.microsoft.com/office/powerpoint/2010/main" val="19202652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003" y="-89291"/>
            <a:ext cx="6425736" cy="7087785"/>
          </a:xfrm>
        </p:spPr>
      </p:pic>
    </p:spTree>
    <p:extLst>
      <p:ext uri="{BB962C8B-B14F-4D97-AF65-F5344CB8AC3E}">
        <p14:creationId xmlns:p14="http://schemas.microsoft.com/office/powerpoint/2010/main" val="73935384"/>
      </p:ext>
    </p:extLst>
  </p:cSld>
  <p:clrMapOvr>
    <a:masterClrMapping/>
  </p:clrMapOvr>
  <p:transition spd="slow" advClick="0" advTm="4000">
    <p:comb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6" y="0"/>
            <a:ext cx="7050790" cy="4068306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237" y="3556439"/>
            <a:ext cx="5380522" cy="301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118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322" y="0"/>
            <a:ext cx="9159720" cy="6869790"/>
          </a:xfrm>
        </p:spPr>
      </p:pic>
    </p:spTree>
    <p:extLst>
      <p:ext uri="{BB962C8B-B14F-4D97-AF65-F5344CB8AC3E}">
        <p14:creationId xmlns:p14="http://schemas.microsoft.com/office/powerpoint/2010/main" val="2624999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4000">
        <p14:glitter pattern="hexagon"/>
      </p:transition>
    </mc:Choice>
    <mc:Fallback>
      <p:transition spd="slow" advClick="0" advTm="4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2" y="471229"/>
            <a:ext cx="7440808" cy="5580606"/>
          </a:xfrm>
        </p:spPr>
      </p:pic>
      <p:pic>
        <p:nvPicPr>
          <p:cNvPr id="5" name="Tartalom hely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216" y="2403140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36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4000">
        <p14:vortex dir="r"/>
      </p:transition>
    </mc:Choice>
    <mc:Fallback>
      <p:transition spd="slow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53" y="-76453"/>
            <a:ext cx="9245938" cy="6934453"/>
          </a:xfrm>
        </p:spPr>
      </p:pic>
    </p:spTree>
    <p:extLst>
      <p:ext uri="{BB962C8B-B14F-4D97-AF65-F5344CB8AC3E}">
        <p14:creationId xmlns:p14="http://schemas.microsoft.com/office/powerpoint/2010/main" val="2872613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4000">
        <p14:vortex dir="r"/>
      </p:transition>
    </mc:Choice>
    <mc:Fallback>
      <p:transition spd="slow" advClick="0" advTm="4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468"/>
            <a:ext cx="8826846" cy="6620135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868" y="1950345"/>
            <a:ext cx="4292868" cy="321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69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flip dir="r"/>
      </p:transition>
    </mc:Choice>
    <mc:Fallback>
      <p:transition spd="slow" advClick="0" advTm="4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856648"/>
            <a:ext cx="10515600" cy="834040"/>
          </a:xfrm>
        </p:spPr>
        <p:txBody>
          <a:bodyPr>
            <a:noAutofit/>
          </a:bodyPr>
          <a:lstStyle/>
          <a:p>
            <a:pPr algn="ctr"/>
            <a:r>
              <a:rPr lang="hu-HU" sz="4800" b="1" dirty="0"/>
              <a:t>Családi életre nevelés- 30 órás tréning</a:t>
            </a:r>
            <a:br>
              <a:rPr lang="hu-HU" sz="4800" b="1" dirty="0"/>
            </a:br>
            <a:r>
              <a:rPr lang="hu-HU" sz="4800" b="1" dirty="0"/>
              <a:t>2019. 07.11-14. </a:t>
            </a:r>
            <a:br>
              <a:rPr lang="hu-HU" sz="4800" b="1" dirty="0"/>
            </a:br>
            <a:endParaRPr lang="hu-HU" sz="4800" b="1" dirty="0"/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6"/>
            <a:ext cx="6362778" cy="4762049"/>
          </a:xfrm>
          <a:prstGeom prst="rect">
            <a:avLst/>
          </a:prstGeom>
        </p:spPr>
      </p:pic>
      <p:pic>
        <p:nvPicPr>
          <p:cNvPr id="5" name="Kép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78" y="1890278"/>
            <a:ext cx="5874140" cy="436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41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587"/>
            <a:ext cx="5801784" cy="4351338"/>
          </a:xfrm>
          <a:prstGeom prst="rect">
            <a:avLst/>
          </a:prstGeom>
        </p:spPr>
      </p:pic>
      <p:pic>
        <p:nvPicPr>
          <p:cNvPr id="5" name="Kép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2" y="1921694"/>
            <a:ext cx="6262838" cy="470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25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16" y="77002"/>
            <a:ext cx="10016368" cy="703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330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4000">
        <p15:prstTrans prst="prestige"/>
      </p:transition>
    </mc:Choice>
    <mc:Fallback>
      <p:transition spd="slow" advClick="0" advTm="4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KISÉRTÉKŰ ESZKÖZÖK BESZERZÉSE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47308" y="1825625"/>
            <a:ext cx="5444691" cy="4351338"/>
          </a:xfrm>
        </p:spPr>
        <p:txBody>
          <a:bodyPr>
            <a:normAutofit lnSpcReduction="10000"/>
          </a:bodyPr>
          <a:lstStyle/>
          <a:p>
            <a:r>
              <a:rPr lang="hu-HU" dirty="0"/>
              <a:t>1 db megafon-szócső </a:t>
            </a:r>
          </a:p>
          <a:p>
            <a:pPr marL="0" indent="0">
              <a:buNone/>
            </a:pPr>
            <a:r>
              <a:rPr lang="hu-HU" dirty="0"/>
              <a:t> </a:t>
            </a:r>
          </a:p>
          <a:p>
            <a:r>
              <a:rPr lang="hu-HU" dirty="0"/>
              <a:t>1 db  fénymásolóló- nyomtató</a:t>
            </a:r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1 db digitális fényképezőgép </a:t>
            </a:r>
          </a:p>
          <a:p>
            <a:endParaRPr lang="hu-HU" dirty="0"/>
          </a:p>
          <a:p>
            <a:r>
              <a:rPr lang="hu-HU" dirty="0"/>
              <a:t>1 db vetítővászon </a:t>
            </a:r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1 db vezeték nélküli mikrofon szett</a:t>
            </a:r>
          </a:p>
          <a:p>
            <a:endParaRPr lang="hu-HU" dirty="0"/>
          </a:p>
        </p:txBody>
      </p:sp>
      <p:pic>
        <p:nvPicPr>
          <p:cNvPr id="4" name="Kép 3" descr="D:\NOE 2019\kisértékű\54522656_300232853976800_1686612560259842048_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831" y="1309036"/>
            <a:ext cx="4419550" cy="318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ép 4" descr="D:\NOE 2019\kisértékű\54514542_303856650295994_8083194834086526976_n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5276" y="4647197"/>
            <a:ext cx="5005070" cy="212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2475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doors dir="vert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dirty="0"/>
              <a:t>HONLAPFEJLESZTÉS      </a:t>
            </a:r>
            <a:r>
              <a:rPr lang="hu-HU" b="1" dirty="0">
                <a:hlinkClick r:id="rId2"/>
              </a:rPr>
              <a:t>http://tivane.csip.hu/</a:t>
            </a:r>
            <a:r>
              <a:rPr lang="hu-HU" b="1" dirty="0"/>
              <a:t> és ORIGO DOKUMENTÁCIÓS RENDSZER kialakítása a honlapon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3" y="1818250"/>
            <a:ext cx="9201751" cy="4953122"/>
          </a:xfrm>
        </p:spPr>
      </p:pic>
    </p:spTree>
    <p:extLst>
      <p:ext uri="{BB962C8B-B14F-4D97-AF65-F5344CB8AC3E}">
        <p14:creationId xmlns:p14="http://schemas.microsoft.com/office/powerpoint/2010/main" val="5831186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b="1" dirty="0"/>
              <a:t>PROJEKT PROSPEKTUS </a:t>
            </a:r>
            <a:r>
              <a:rPr lang="hu-HU" b="1" dirty="0" err="1"/>
              <a:t>elékszítése</a:t>
            </a:r>
            <a:br>
              <a:rPr lang="hu-HU" dirty="0"/>
            </a:br>
            <a:endParaRPr lang="hu-HU" sz="40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29" y="2895481"/>
            <a:ext cx="5066031" cy="3799523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002" y="1097279"/>
            <a:ext cx="6487428" cy="486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98657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Záró</a:t>
            </a:r>
            <a:r>
              <a:rPr lang="en-US" b="1" dirty="0"/>
              <a:t>- kick off meeting </a:t>
            </a:r>
            <a:r>
              <a:rPr lang="en-US" b="1" dirty="0" err="1"/>
              <a:t>megbeszélé</a:t>
            </a:r>
            <a:r>
              <a:rPr lang="hu-HU" b="1" dirty="0"/>
              <a:t>s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58" y="1496319"/>
            <a:ext cx="7460058" cy="5595044"/>
          </a:xfrm>
        </p:spPr>
      </p:pic>
    </p:spTree>
    <p:extLst>
      <p:ext uri="{BB962C8B-B14F-4D97-AF65-F5344CB8AC3E}">
        <p14:creationId xmlns:p14="http://schemas.microsoft.com/office/powerpoint/2010/main" val="2616606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09322" y="365125"/>
            <a:ext cx="4658627" cy="4765140"/>
          </a:xfrm>
        </p:spPr>
        <p:txBody>
          <a:bodyPr>
            <a:normAutofit/>
          </a:bodyPr>
          <a:lstStyle/>
          <a:p>
            <a:pPr algn="ctr"/>
            <a:r>
              <a:rPr lang="hu-HU" b="1" dirty="0"/>
              <a:t>FIATALSÁG= BOLONDSÁG?</a:t>
            </a:r>
            <a:br>
              <a:rPr lang="hu-HU" b="1" dirty="0"/>
            </a:br>
            <a:r>
              <a:rPr lang="hu-HU" b="1" dirty="0"/>
              <a:t>ZÁRÓKONFERENCIA ELŐKÉSZÍTÉSE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469" y="-107035"/>
            <a:ext cx="5161832" cy="7175125"/>
          </a:xfrm>
        </p:spPr>
      </p:pic>
    </p:spTree>
    <p:extLst>
      <p:ext uri="{BB962C8B-B14F-4D97-AF65-F5344CB8AC3E}">
        <p14:creationId xmlns:p14="http://schemas.microsoft.com/office/powerpoint/2010/main" val="4219903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6000" b="1" dirty="0" err="1"/>
              <a:t>Disszeminációs</a:t>
            </a:r>
            <a:r>
              <a:rPr lang="hu-HU" sz="6000" b="1" dirty="0"/>
              <a:t> élményfilm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49" y="1432350"/>
            <a:ext cx="9957301" cy="5425650"/>
          </a:xfrm>
        </p:spPr>
      </p:pic>
    </p:spTree>
    <p:extLst>
      <p:ext uri="{BB962C8B-B14F-4D97-AF65-F5344CB8AC3E}">
        <p14:creationId xmlns:p14="http://schemas.microsoft.com/office/powerpoint/2010/main" val="32174683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4000">
        <p15:prstTrans prst="drape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226" y="61840"/>
            <a:ext cx="9061547" cy="6796160"/>
          </a:xfrm>
        </p:spPr>
      </p:pic>
    </p:spTree>
    <p:extLst>
      <p:ext uri="{BB962C8B-B14F-4D97-AF65-F5344CB8AC3E}">
        <p14:creationId xmlns:p14="http://schemas.microsoft.com/office/powerpoint/2010/main" val="1830745639"/>
      </p:ext>
    </p:extLst>
  </p:cSld>
  <p:clrMapOvr>
    <a:masterClrMapping/>
  </p:clrMapOvr>
  <p:transition spd="slow" advClick="0" advTm="4000">
    <p:randomBar dir="vert"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43" y="1764307"/>
            <a:ext cx="4354904" cy="4354904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57" y="86627"/>
            <a:ext cx="6863621" cy="686362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688" y="1238302"/>
            <a:ext cx="5167312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014770"/>
      </p:ext>
    </p:extLst>
  </p:cSld>
  <p:clrMapOvr>
    <a:masterClrMapping/>
  </p:clrMapOvr>
  <p:transition spd="slow" advClick="0" advTm="4000">
    <p:wipe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75082" y="2059805"/>
            <a:ext cx="3778718" cy="3907858"/>
          </a:xfrm>
        </p:spPr>
        <p:txBody>
          <a:bodyPr>
            <a:normAutofit/>
          </a:bodyPr>
          <a:lstStyle/>
          <a:p>
            <a:r>
              <a:rPr lang="hu-HU" sz="4800" b="1" dirty="0"/>
              <a:t>KISFILMÜNK FŐSZEREPLŐI: </a:t>
            </a:r>
            <a:br>
              <a:rPr lang="hu-HU" sz="4800" b="1" dirty="0"/>
            </a:br>
            <a:r>
              <a:rPr lang="hu-HU" sz="4800" b="1" dirty="0"/>
              <a:t>A SZABÓ CSALÁD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1" y="1029903"/>
            <a:ext cx="6899959" cy="5175936"/>
          </a:xfrm>
        </p:spPr>
      </p:pic>
    </p:spTree>
    <p:extLst>
      <p:ext uri="{BB962C8B-B14F-4D97-AF65-F5344CB8AC3E}">
        <p14:creationId xmlns:p14="http://schemas.microsoft.com/office/powerpoint/2010/main" val="28506448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4000">
        <p15:prstTrans prst="fallOver"/>
      </p:transition>
    </mc:Choice>
    <mc:Fallback>
      <p:transition spd="slow" advClick="0" advTm="4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12804" y="365125"/>
            <a:ext cx="4340995" cy="3744862"/>
          </a:xfrm>
        </p:spPr>
        <p:txBody>
          <a:bodyPr>
            <a:normAutofit fontScale="90000"/>
          </a:bodyPr>
          <a:lstStyle/>
          <a:p>
            <a:pPr algn="ctr"/>
            <a:r>
              <a:rPr lang="hu-HU" sz="8000" dirty="0">
                <a:latin typeface="Bahnschrift SemiBold SemiConden" panose="020B0502040204020203" pitchFamily="34" charset="0"/>
              </a:rPr>
              <a:t>Most      lássuk a filmet!</a:t>
            </a:r>
            <a:br>
              <a:rPr lang="hu-HU" dirty="0">
                <a:latin typeface="Bahnschrift SemiBold SemiConden" panose="020B0502040204020203" pitchFamily="34" charset="0"/>
              </a:rPr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8000" dirty="0">
                <a:latin typeface="Bahnschrift SemiBold SemiConden" panose="020B0502040204020203" pitchFamily="34" charset="0"/>
              </a:rPr>
              <a:t>                            </a:t>
            </a:r>
          </a:p>
          <a:p>
            <a:pPr marL="0" indent="0" algn="ctr">
              <a:buNone/>
            </a:pPr>
            <a:endParaRPr lang="hu-HU" sz="8000" dirty="0">
              <a:latin typeface="Bahnschrift SemiBold SemiConden" panose="020B0502040204020203" pitchFamily="34" charset="0"/>
            </a:endParaRPr>
          </a:p>
          <a:p>
            <a:pPr marL="0" indent="0" algn="ctr">
              <a:buNone/>
            </a:pPr>
            <a:r>
              <a:rPr lang="hu-HU" sz="8000" dirty="0">
                <a:latin typeface="Bahnschrift SemiBold SemiConden" panose="020B0502040204020203" pitchFamily="34" charset="0"/>
              </a:rPr>
              <a:t>         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5" y="460016"/>
            <a:ext cx="6040655" cy="604065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219" y="3801121"/>
            <a:ext cx="3821831" cy="253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271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4000">
        <p15:prstTrans prst="curtains"/>
      </p:transition>
    </mc:Choice>
    <mc:Fallback>
      <p:transition spd="slow"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81200" y="704088"/>
            <a:ext cx="8229600" cy="1939094"/>
          </a:xfrm>
        </p:spPr>
        <p:txBody>
          <a:bodyPr>
            <a:normAutofit/>
          </a:bodyPr>
          <a:lstStyle/>
          <a:p>
            <a:pPr algn="ctr"/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424874"/>
            <a:ext cx="10515600" cy="24476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5400" b="1" dirty="0"/>
              <a:t>3. műhelymunka-</a:t>
            </a:r>
            <a:r>
              <a:rPr lang="hu-HU" sz="5400" b="1" i="1" dirty="0"/>
              <a:t>2018. június 12.</a:t>
            </a:r>
            <a:endParaRPr lang="hu-HU" sz="5400" b="1" dirty="0"/>
          </a:p>
          <a:p>
            <a:pPr marL="0" indent="0" algn="ctr">
              <a:buNone/>
            </a:pPr>
            <a:r>
              <a:rPr lang="hu-HU" sz="5400" b="1" dirty="0"/>
              <a:t>  Fiatalok családi életre való felkészítése</a:t>
            </a:r>
          </a:p>
          <a:p>
            <a:pPr lvl="0" algn="ctr">
              <a:buNone/>
            </a:pPr>
            <a:endParaRPr lang="hu-HU" sz="4400" dirty="0"/>
          </a:p>
          <a:p>
            <a:pPr lvl="0" algn="ctr">
              <a:buNone/>
            </a:pPr>
            <a:endParaRPr lang="hu-HU" sz="4400" dirty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145" y="2186768"/>
            <a:ext cx="4331855" cy="448347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0" y="2186768"/>
            <a:ext cx="4224771" cy="449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60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4000">
        <p14:gallery dir="l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54" y="110331"/>
            <a:ext cx="8996892" cy="6747669"/>
          </a:xfrm>
        </p:spPr>
      </p:pic>
    </p:spTree>
    <p:extLst>
      <p:ext uri="{BB962C8B-B14F-4D97-AF65-F5344CB8AC3E}">
        <p14:creationId xmlns:p14="http://schemas.microsoft.com/office/powerpoint/2010/main" val="15101412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4000">
        <p15:prstTrans prst="crush"/>
      </p:transition>
    </mc:Choice>
    <mc:Fallback>
      <p:transition spd="slow"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3" y="73890"/>
            <a:ext cx="6503529" cy="3575483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382" y="2473036"/>
            <a:ext cx="5846618" cy="438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02671"/>
      </p:ext>
    </p:extLst>
  </p:cSld>
  <p:clrMapOvr>
    <a:masterClrMapping/>
  </p:clrMapOvr>
  <p:transition spd="slow" advClick="0" advTm="4000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570182"/>
            <a:ext cx="10515600" cy="120506"/>
          </a:xfrm>
        </p:spPr>
        <p:txBody>
          <a:bodyPr>
            <a:noAutofit/>
          </a:bodyPr>
          <a:lstStyle/>
          <a:p>
            <a:pPr algn="ctr"/>
            <a:r>
              <a:rPr lang="hu-HU" b="1" dirty="0"/>
              <a:t>4. Műhelymunka - 2018. 08.12. „TINI-DAL”, avagy „</a:t>
            </a:r>
            <a:r>
              <a:rPr lang="hu-HU" b="1" dirty="0" err="1"/>
              <a:t>Carpe</a:t>
            </a:r>
            <a:r>
              <a:rPr lang="hu-HU" b="1" dirty="0"/>
              <a:t> diem” kontra tudatos családtervezés</a:t>
            </a:r>
            <a:br>
              <a:rPr lang="hu-HU" b="1" dirty="0"/>
            </a:br>
            <a:r>
              <a:rPr lang="hu-HU" b="1" dirty="0"/>
              <a:t>Ciklus-show és </a:t>
            </a:r>
            <a:r>
              <a:rPr lang="hu-HU" b="1" dirty="0" err="1"/>
              <a:t>Teen</a:t>
            </a:r>
            <a:r>
              <a:rPr lang="hu-HU" b="1" dirty="0"/>
              <a:t> Star program </a:t>
            </a:r>
            <a:br>
              <a:rPr lang="hu-HU" b="1" dirty="0"/>
            </a:b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82" y="2715482"/>
            <a:ext cx="4926591" cy="4142518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847" y="2715482"/>
            <a:ext cx="5656263" cy="412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15604"/>
      </p:ext>
    </p:extLst>
  </p:cSld>
  <p:clrMapOvr>
    <a:masterClrMapping/>
  </p:clrMapOvr>
  <p:transition spd="slow" advClick="0" advTm="4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1" y="173505"/>
            <a:ext cx="11097315" cy="6231570"/>
          </a:xfrm>
        </p:spPr>
      </p:pic>
    </p:spTree>
    <p:extLst>
      <p:ext uri="{BB962C8B-B14F-4D97-AF65-F5344CB8AC3E}">
        <p14:creationId xmlns:p14="http://schemas.microsoft.com/office/powerpoint/2010/main" val="616194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4000">
        <p14:vortex dir="r"/>
      </p:transition>
    </mc:Choice>
    <mc:Fallback>
      <p:transition spd="slow" advClick="0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15" y="131806"/>
            <a:ext cx="11293676" cy="6341834"/>
          </a:xfrm>
        </p:spPr>
      </p:pic>
    </p:spTree>
    <p:extLst>
      <p:ext uri="{BB962C8B-B14F-4D97-AF65-F5344CB8AC3E}">
        <p14:creationId xmlns:p14="http://schemas.microsoft.com/office/powerpoint/2010/main" val="19624599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5" y="94490"/>
            <a:ext cx="11473873" cy="6443021"/>
          </a:xfrm>
        </p:spPr>
      </p:pic>
    </p:spTree>
    <p:extLst>
      <p:ext uri="{BB962C8B-B14F-4D97-AF65-F5344CB8AC3E}">
        <p14:creationId xmlns:p14="http://schemas.microsoft.com/office/powerpoint/2010/main" val="2476542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14:shred/>
      </p:transition>
    </mc:Choice>
    <mc:Fallback>
      <p:transition spd="slow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94" y="365125"/>
            <a:ext cx="9074452" cy="6047272"/>
          </a:xfrm>
        </p:spPr>
      </p:pic>
    </p:spTree>
    <p:extLst>
      <p:ext uri="{BB962C8B-B14F-4D97-AF65-F5344CB8AC3E}">
        <p14:creationId xmlns:p14="http://schemas.microsoft.com/office/powerpoint/2010/main" val="2069427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4000">
        <p15:prstTrans prst="fallOver"/>
      </p:transition>
    </mc:Choice>
    <mc:Fallback>
      <p:transition spd="slow" advClick="0" advTm="4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3212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u-HU" sz="5400" b="1" dirty="0"/>
              <a:t>5. műhelymunka-2018. szeptember 28-30.</a:t>
            </a:r>
            <a:br>
              <a:rPr lang="hu-HU" sz="5400" b="1" dirty="0"/>
            </a:br>
            <a:r>
              <a:rPr lang="hu-HU" sz="5400" b="1" dirty="0"/>
              <a:t>Nagycsaládok régen és mos</a:t>
            </a:r>
            <a:r>
              <a:rPr lang="hu-HU" sz="5300" b="1" dirty="0"/>
              <a:t>t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6" y="1725037"/>
            <a:ext cx="6834909" cy="5634182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685" y="2317607"/>
            <a:ext cx="4449041" cy="444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48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6255" y="923636"/>
            <a:ext cx="12025745" cy="767052"/>
          </a:xfrm>
        </p:spPr>
        <p:txBody>
          <a:bodyPr>
            <a:noAutofit/>
          </a:bodyPr>
          <a:lstStyle/>
          <a:p>
            <a:pPr algn="ctr"/>
            <a:r>
              <a:rPr lang="hu-HU" sz="5400" b="1" dirty="0"/>
              <a:t>5. műhelymunka-2018- szeptember 28-30.</a:t>
            </a:r>
            <a:br>
              <a:rPr lang="hu-HU" sz="5400" b="1" dirty="0"/>
            </a:br>
            <a:r>
              <a:rPr lang="hu-HU" sz="5400" b="1" dirty="0"/>
              <a:t>Nagycsaládok régen és most</a:t>
            </a:r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926" y="-263742"/>
            <a:ext cx="9495656" cy="7121742"/>
          </a:xfrm>
        </p:spPr>
      </p:pic>
    </p:spTree>
    <p:extLst>
      <p:ext uri="{BB962C8B-B14F-4D97-AF65-F5344CB8AC3E}">
        <p14:creationId xmlns:p14="http://schemas.microsoft.com/office/powerpoint/2010/main" val="14309058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54" y="110331"/>
            <a:ext cx="8996892" cy="6747669"/>
          </a:xfrm>
        </p:spPr>
      </p:pic>
    </p:spTree>
    <p:extLst>
      <p:ext uri="{BB962C8B-B14F-4D97-AF65-F5344CB8AC3E}">
        <p14:creationId xmlns:p14="http://schemas.microsoft.com/office/powerpoint/2010/main" val="20074358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4000">
        <p15:prstTrans prst="fracture"/>
      </p:transition>
    </mc:Choice>
    <mc:Fallback>
      <p:transition spd="slow" advClick="0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61" y="126640"/>
            <a:ext cx="8830637" cy="6622978"/>
          </a:xfrm>
        </p:spPr>
      </p:pic>
    </p:spTree>
    <p:extLst>
      <p:ext uri="{BB962C8B-B14F-4D97-AF65-F5344CB8AC3E}">
        <p14:creationId xmlns:p14="http://schemas.microsoft.com/office/powerpoint/2010/main" val="2841050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000">
        <p:checker/>
      </p:transition>
    </mc:Choice>
    <mc:Fallback>
      <p:transition spd="slow" advClick="0" advTm="4000">
        <p:check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 rot="10800000" flipV="1">
            <a:off x="6668654" y="1052944"/>
            <a:ext cx="4685144" cy="2595419"/>
          </a:xfrm>
        </p:spPr>
        <p:txBody>
          <a:bodyPr>
            <a:noAutofit/>
          </a:bodyPr>
          <a:lstStyle/>
          <a:p>
            <a:pPr algn="ctr"/>
            <a:br>
              <a:rPr lang="hu-HU" sz="4800" b="1" dirty="0"/>
            </a:br>
            <a:br>
              <a:rPr lang="hu-HU" sz="4800" b="1" dirty="0"/>
            </a:br>
            <a:br>
              <a:rPr lang="hu-HU" sz="4800" b="1" dirty="0"/>
            </a:br>
            <a:br>
              <a:rPr lang="hu-HU" sz="4800" b="1" dirty="0"/>
            </a:br>
            <a:br>
              <a:rPr lang="hu-HU" sz="4800" b="1" dirty="0"/>
            </a:br>
            <a:r>
              <a:rPr lang="hu-HU" sz="4800" b="1" dirty="0"/>
              <a:t>2019. október 27. 6. műhelymunka-</a:t>
            </a:r>
            <a:br>
              <a:rPr lang="hu-HU" sz="4800" b="1" dirty="0"/>
            </a:br>
            <a:r>
              <a:rPr lang="hu-HU" sz="4800" b="1" dirty="0"/>
              <a:t>Édesanya és édesapa problémás helyzetekben</a:t>
            </a:r>
            <a:br>
              <a:rPr lang="hu-HU" sz="4800" b="1" dirty="0"/>
            </a:br>
            <a:r>
              <a:rPr lang="hu-HU" sz="4800" b="1" dirty="0"/>
              <a:t>„Mama-variációk”</a:t>
            </a:r>
            <a:br>
              <a:rPr lang="hu-HU" sz="4800" b="1" dirty="0"/>
            </a:br>
            <a:endParaRPr lang="hu-HU" sz="48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5" y="858981"/>
            <a:ext cx="6301009" cy="5327218"/>
          </a:xfrm>
        </p:spPr>
      </p:pic>
    </p:spTree>
    <p:extLst>
      <p:ext uri="{BB962C8B-B14F-4D97-AF65-F5344CB8AC3E}">
        <p14:creationId xmlns:p14="http://schemas.microsoft.com/office/powerpoint/2010/main" val="4257705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87" y="159999"/>
            <a:ext cx="9814621" cy="6538001"/>
          </a:xfrm>
        </p:spPr>
      </p:pic>
    </p:spTree>
    <p:extLst>
      <p:ext uri="{BB962C8B-B14F-4D97-AF65-F5344CB8AC3E}">
        <p14:creationId xmlns:p14="http://schemas.microsoft.com/office/powerpoint/2010/main" val="1002572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02" y="171969"/>
            <a:ext cx="11745979" cy="6383685"/>
          </a:xfrm>
        </p:spPr>
      </p:pic>
    </p:spTree>
    <p:extLst>
      <p:ext uri="{BB962C8B-B14F-4D97-AF65-F5344CB8AC3E}">
        <p14:creationId xmlns:p14="http://schemas.microsoft.com/office/powerpoint/2010/main" val="4136125829"/>
      </p:ext>
    </p:extLst>
  </p:cSld>
  <p:clrMapOvr>
    <a:masterClrMapping/>
  </p:clrMapOvr>
  <p:transition spd="slow" advClick="0" advTm="4000">
    <p:wheel spokes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" y="2998154"/>
            <a:ext cx="12153906" cy="4072282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881" y="0"/>
            <a:ext cx="5191675" cy="345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81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4000">
        <p14:glitter pattern="hexagon"/>
      </p:transition>
    </mc:Choice>
    <mc:Fallback>
      <p:transition spd="slow" advClick="0" advTm="4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232073" y="365125"/>
            <a:ext cx="4121726" cy="5811838"/>
          </a:xfrm>
        </p:spPr>
        <p:txBody>
          <a:bodyPr>
            <a:normAutofit lnSpcReduction="10000"/>
          </a:bodyPr>
          <a:lstStyle/>
          <a:p>
            <a:pPr lvl="0" algn="ctr">
              <a:buNone/>
            </a:pPr>
            <a:r>
              <a:rPr lang="hu-HU" sz="4000" b="1" dirty="0"/>
              <a:t>1.tanulmányút- 2018. március 14-18-ig- Csongrád </a:t>
            </a:r>
          </a:p>
          <a:p>
            <a:pPr marL="0" indent="0" algn="ctr">
              <a:buNone/>
            </a:pPr>
            <a:r>
              <a:rPr lang="hu-HU" sz="4000" b="1" dirty="0"/>
              <a:t>5 tagú szakértő TEAM5 napos tanulmányútja</a:t>
            </a:r>
          </a:p>
          <a:p>
            <a:pPr algn="ctr">
              <a:buNone/>
            </a:pPr>
            <a:r>
              <a:rPr lang="hu-HU" sz="4000" b="1" dirty="0"/>
              <a:t>Vajdasági magyarok nagycsaládos fesztiválján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43" y="0"/>
            <a:ext cx="4850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30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4000">
        <p14:glitter pattern="hexagon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54" y="110331"/>
            <a:ext cx="8996892" cy="6747669"/>
          </a:xfrm>
        </p:spPr>
      </p:pic>
    </p:spTree>
    <p:extLst>
      <p:ext uri="{BB962C8B-B14F-4D97-AF65-F5344CB8AC3E}">
        <p14:creationId xmlns:p14="http://schemas.microsoft.com/office/powerpoint/2010/main" val="3648032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ripple/>
      </p:transition>
    </mc:Choice>
    <mc:Fallback>
      <p:transition spd="slow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81200" y="285728"/>
            <a:ext cx="8229600" cy="2000264"/>
          </a:xfrm>
        </p:spPr>
        <p:txBody>
          <a:bodyPr>
            <a:noAutofit/>
          </a:bodyPr>
          <a:lstStyle/>
          <a:p>
            <a:pPr lvl="0" algn="ctr"/>
            <a:r>
              <a:rPr lang="hu-HU" b="1" dirty="0"/>
              <a:t>1. Műhelymunka-2018. február 3. –Szeretetnyelv a fiatalok körében és a  házasság értékei</a:t>
            </a:r>
            <a:br>
              <a:rPr lang="hu-HU" b="1" dirty="0"/>
            </a:b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81200" y="1428736"/>
            <a:ext cx="8229600" cy="4895864"/>
          </a:xfrm>
        </p:spPr>
        <p:txBody>
          <a:bodyPr/>
          <a:lstStyle/>
          <a:p>
            <a:pPr marL="571500" indent="-571500">
              <a:buNone/>
            </a:pPr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6" y="1847273"/>
            <a:ext cx="5414818" cy="541481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006" y="2465064"/>
            <a:ext cx="6077830" cy="368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712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4000">
        <p15:prstTrans prst="fracture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artalom hely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66219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14:shred/>
      </p:transition>
    </mc:Choice>
    <mc:Fallback>
      <p:transition spd="slow" advClick="0" advTm="4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81" y="-69633"/>
            <a:ext cx="9338637" cy="7003978"/>
          </a:xfrm>
        </p:spPr>
      </p:pic>
      <p:pic>
        <p:nvPicPr>
          <p:cNvPr id="3" name="CANTO IN FAMIGLIA con aggiunte le parole del testo">
            <a:hlinkClick r:id="" action="ppaction://media"/>
            <a:extLst>
              <a:ext uri="{FF2B5EF4-FFF2-40B4-BE49-F238E27FC236}">
                <a16:creationId xmlns:a16="http://schemas.microsoft.com/office/drawing/2014/main" id="{C513FC8B-E6C2-42F6-935E-00F6BF35F0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041" y="6145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94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426036" y="267855"/>
            <a:ext cx="4673600" cy="5909108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hu-HU" sz="6000" dirty="0"/>
              <a:t>2. tanulmányút</a:t>
            </a:r>
          </a:p>
          <a:p>
            <a:pPr lvl="0">
              <a:buNone/>
            </a:pPr>
            <a:r>
              <a:rPr lang="hu-HU" sz="6000" dirty="0"/>
              <a:t>- június 9-13. Kárpátaljai  bemutatkozik Nyíregyházán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11" y="83127"/>
            <a:ext cx="4840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164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4000">
        <p15:prstTrans prst="origami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326" y="0"/>
            <a:ext cx="8996892" cy="6747669"/>
          </a:xfrm>
        </p:spPr>
      </p:pic>
    </p:spTree>
    <p:extLst>
      <p:ext uri="{BB962C8B-B14F-4D97-AF65-F5344CB8AC3E}">
        <p14:creationId xmlns:p14="http://schemas.microsoft.com/office/powerpoint/2010/main" val="1535832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14:prism/>
      </p:transition>
    </mc:Choice>
    <mc:Fallback>
      <p:transition spd="slow" advClick="0" advTm="4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198" y="105858"/>
            <a:ext cx="8673619" cy="6505214"/>
          </a:xfrm>
        </p:spPr>
      </p:pic>
    </p:spTree>
    <p:extLst>
      <p:ext uri="{BB962C8B-B14F-4D97-AF65-F5344CB8AC3E}">
        <p14:creationId xmlns:p14="http://schemas.microsoft.com/office/powerpoint/2010/main" val="37826791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4000">
        <p15:prstTrans prst="fallOver"/>
      </p:transition>
    </mc:Choice>
    <mc:Fallback>
      <p:transition spd="slow" advClick="0" advTm="4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90" y="709197"/>
            <a:ext cx="5887623" cy="596653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141" y="1108806"/>
            <a:ext cx="6889749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85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4000">
        <p159:morph option="byObject"/>
      </p:transition>
    </mc:Choice>
    <mc:Fallback>
      <p:transition spd="slow" advClick="0" advTm="4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u-HU" sz="4800" b="1" dirty="0"/>
              <a:t>3. tanulmányút- 2019. július 11-15.</a:t>
            </a:r>
            <a:br>
              <a:rPr lang="hu-HU" sz="4800" b="1" dirty="0"/>
            </a:br>
            <a:r>
              <a:rPr lang="hu-HU" sz="4800" b="1" dirty="0"/>
              <a:t>IX. CSALÁDKONGRESSZUS- VESZPRÉM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91" y="2233035"/>
            <a:ext cx="6123709" cy="4082473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1316"/>
            <a:ext cx="5857875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86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flip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795" y="2142836"/>
            <a:ext cx="7585805" cy="4852167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0" y="0"/>
            <a:ext cx="5971310" cy="398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5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4000">
        <p:blinds dir="vert"/>
      </p:transition>
    </mc:Choice>
    <mc:Fallback>
      <p:transition spd="slow" advClick="0" advTm="4000">
        <p:blinds dir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9" y="214385"/>
            <a:ext cx="9636594" cy="6424396"/>
          </a:xfrm>
        </p:spPr>
      </p:pic>
    </p:spTree>
    <p:extLst>
      <p:ext uri="{BB962C8B-B14F-4D97-AF65-F5344CB8AC3E}">
        <p14:creationId xmlns:p14="http://schemas.microsoft.com/office/powerpoint/2010/main" val="2417212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4000">
        <p14:prism isInverted="1"/>
      </p:transition>
    </mc:Choice>
    <mc:Fallback>
      <p:transition spd="slow" advClick="0" advTm="4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64" y="0"/>
            <a:ext cx="10446327" cy="6964218"/>
          </a:xfrm>
        </p:spPr>
      </p:pic>
    </p:spTree>
    <p:extLst>
      <p:ext uri="{BB962C8B-B14F-4D97-AF65-F5344CB8AC3E}">
        <p14:creationId xmlns:p14="http://schemas.microsoft.com/office/powerpoint/2010/main" val="3686825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4000">
        <p14:glitter pattern="hexagon"/>
      </p:transition>
    </mc:Choice>
    <mc:Fallback>
      <p:transition spd="slow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P11400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3999" y="-1"/>
            <a:ext cx="9421091" cy="7065817"/>
          </a:xfrm>
        </p:spPr>
      </p:pic>
    </p:spTree>
    <p:extLst>
      <p:ext uri="{BB962C8B-B14F-4D97-AF65-F5344CB8AC3E}">
        <p14:creationId xmlns:p14="http://schemas.microsoft.com/office/powerpoint/2010/main" val="14475309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4000">
        <p15:prstTrans prst="prestige"/>
      </p:transition>
    </mc:Choice>
    <mc:Fallback>
      <p:transition spd="slow" advClick="0" advTm="4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18" y="68740"/>
            <a:ext cx="10297418" cy="6893314"/>
          </a:xfrm>
        </p:spPr>
      </p:pic>
    </p:spTree>
    <p:extLst>
      <p:ext uri="{BB962C8B-B14F-4D97-AF65-F5344CB8AC3E}">
        <p14:creationId xmlns:p14="http://schemas.microsoft.com/office/powerpoint/2010/main" val="2310818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4000">
        <p15:prstTrans prst="crush"/>
      </p:transition>
    </mc:Choice>
    <mc:Fallback>
      <p:transition spd="slow" advClick="0" advTm="4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7" y="803564"/>
            <a:ext cx="5179996" cy="5428818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00" y="1533236"/>
            <a:ext cx="6151418" cy="410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84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386" y="229778"/>
            <a:ext cx="9682777" cy="6455185"/>
          </a:xfrm>
        </p:spPr>
      </p:pic>
    </p:spTree>
    <p:extLst>
      <p:ext uri="{BB962C8B-B14F-4D97-AF65-F5344CB8AC3E}">
        <p14:creationId xmlns:p14="http://schemas.microsoft.com/office/powerpoint/2010/main" val="21455778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29104" cy="4952736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36" y="3110081"/>
            <a:ext cx="5527964" cy="368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623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4000">
        <p15:prstTrans prst="drape"/>
      </p:transition>
    </mc:Choice>
    <mc:Fallback>
      <p:transition spd="slow" advClick="0" advTm="4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042" y="0"/>
            <a:ext cx="10200013" cy="6800009"/>
          </a:xfrm>
        </p:spPr>
      </p:pic>
    </p:spTree>
    <p:extLst>
      <p:ext uri="{BB962C8B-B14F-4D97-AF65-F5344CB8AC3E}">
        <p14:creationId xmlns:p14="http://schemas.microsoft.com/office/powerpoint/2010/main" val="3991401111"/>
      </p:ext>
    </p:extLst>
  </p:cSld>
  <p:clrMapOvr>
    <a:masterClrMapping/>
  </p:clrMapOvr>
  <p:transition spd="slow" advClick="0" advTm="4000">
    <p:randomBar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4. TANULMÁNYÚT-2018. SZEPTEMBER 13-17.</a:t>
            </a:r>
            <a:br>
              <a:rPr lang="hu-HU" b="1" dirty="0"/>
            </a:br>
            <a:r>
              <a:rPr lang="hu-HU" b="1" dirty="0"/>
              <a:t>TATA- NAGYCSALÁDOS ŐSZI TALÁLKOZÓ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42" y="1770499"/>
            <a:ext cx="8455715" cy="4748209"/>
          </a:xfrm>
        </p:spPr>
      </p:pic>
    </p:spTree>
    <p:extLst>
      <p:ext uri="{BB962C8B-B14F-4D97-AF65-F5344CB8AC3E}">
        <p14:creationId xmlns:p14="http://schemas.microsoft.com/office/powerpoint/2010/main" val="1778784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84" y="0"/>
            <a:ext cx="11706916" cy="6573884"/>
          </a:xfrm>
        </p:spPr>
      </p:pic>
    </p:spTree>
    <p:extLst>
      <p:ext uri="{BB962C8B-B14F-4D97-AF65-F5344CB8AC3E}">
        <p14:creationId xmlns:p14="http://schemas.microsoft.com/office/powerpoint/2010/main" val="3619584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000">
        <p:checker/>
      </p:transition>
    </mc:Choice>
    <mc:Fallback>
      <p:transition spd="slow" advClick="0" advTm="4000">
        <p:checker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4" y="365125"/>
            <a:ext cx="10801752" cy="6065599"/>
          </a:xfrm>
        </p:spPr>
      </p:pic>
    </p:spTree>
    <p:extLst>
      <p:ext uri="{BB962C8B-B14F-4D97-AF65-F5344CB8AC3E}">
        <p14:creationId xmlns:p14="http://schemas.microsoft.com/office/powerpoint/2010/main" val="35764414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21" y="258080"/>
            <a:ext cx="11494479" cy="6454592"/>
          </a:xfrm>
        </p:spPr>
      </p:pic>
    </p:spTree>
    <p:extLst>
      <p:ext uri="{BB962C8B-B14F-4D97-AF65-F5344CB8AC3E}">
        <p14:creationId xmlns:p14="http://schemas.microsoft.com/office/powerpoint/2010/main" val="2463678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4000">
        <p14:glitter pattern="hexagon"/>
      </p:transition>
    </mc:Choice>
    <mc:Fallback>
      <p:transition spd="slow" advClick="0" advTm="4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89" y="454490"/>
            <a:ext cx="10461048" cy="5878554"/>
          </a:xfrm>
        </p:spPr>
      </p:pic>
    </p:spTree>
    <p:extLst>
      <p:ext uri="{BB962C8B-B14F-4D97-AF65-F5344CB8AC3E}">
        <p14:creationId xmlns:p14="http://schemas.microsoft.com/office/powerpoint/2010/main" val="2239433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4000">
        <p14:gallery dir="l"/>
      </p:transition>
    </mc:Choice>
    <mc:Fallback>
      <p:transition spd="slow" advClick="0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P11401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0089" y="93317"/>
            <a:ext cx="8911821" cy="6683865"/>
          </a:xfrm>
        </p:spPr>
      </p:pic>
    </p:spTree>
    <p:extLst>
      <p:ext uri="{BB962C8B-B14F-4D97-AF65-F5344CB8AC3E}">
        <p14:creationId xmlns:p14="http://schemas.microsoft.com/office/powerpoint/2010/main" val="24483553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4000">
        <p15:prstTrans prst="origami" invX="1"/>
      </p:transition>
    </mc:Choice>
    <mc:Fallback>
      <p:transition spd="slow" advClick="0" advTm="4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37372" y="951345"/>
            <a:ext cx="4316428" cy="1551710"/>
          </a:xfrm>
        </p:spPr>
        <p:txBody>
          <a:bodyPr>
            <a:normAutofit fontScale="90000"/>
          </a:bodyPr>
          <a:lstStyle/>
          <a:p>
            <a:pPr algn="ctr"/>
            <a:br>
              <a:rPr lang="hu-HU" b="1" dirty="0"/>
            </a:br>
            <a:br>
              <a:rPr lang="hu-HU" b="1" dirty="0"/>
            </a:br>
            <a:br>
              <a:rPr lang="hu-HU" b="1" dirty="0"/>
            </a:br>
            <a:br>
              <a:rPr lang="hu-HU" b="1" dirty="0"/>
            </a:br>
            <a:br>
              <a:rPr lang="hu-HU" b="1" dirty="0"/>
            </a:br>
            <a:br>
              <a:rPr lang="hu-HU" b="1" dirty="0"/>
            </a:br>
            <a:br>
              <a:rPr lang="hu-HU" b="1" dirty="0"/>
            </a:br>
            <a:br>
              <a:rPr lang="hu-HU" b="1" dirty="0"/>
            </a:br>
            <a:r>
              <a:rPr lang="hu-HU" b="1" dirty="0"/>
              <a:t>7. MŰHELYMUNKA-2019. 01.19. </a:t>
            </a:r>
            <a:br>
              <a:rPr lang="hu-HU" b="1" dirty="0"/>
            </a:br>
            <a:r>
              <a:rPr lang="hu-HU" b="1" dirty="0"/>
              <a:t>„Miért nem működik a százszor megmondtam?”- Érzelmi intelligencia-</a:t>
            </a:r>
            <a:r>
              <a:rPr lang="hu-HU" b="1" dirty="0" err="1"/>
              <a:t>Uzsalyné</a:t>
            </a:r>
            <a:r>
              <a:rPr lang="hu-HU" b="1" dirty="0"/>
              <a:t> Dr. Pécsi Rita előadása </a:t>
            </a:r>
            <a:br>
              <a:rPr lang="hu-HU" b="1" dirty="0"/>
            </a:b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3165"/>
            <a:ext cx="7037372" cy="469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91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14:shred pattern="rectangle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82" y="193890"/>
            <a:ext cx="9766700" cy="6509545"/>
          </a:xfrm>
        </p:spPr>
      </p:pic>
    </p:spTree>
    <p:extLst>
      <p:ext uri="{BB962C8B-B14F-4D97-AF65-F5344CB8AC3E}">
        <p14:creationId xmlns:p14="http://schemas.microsoft.com/office/powerpoint/2010/main" val="7396977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4000">
        <p15:prstTrans prst="fracture"/>
      </p:transition>
    </mc:Choice>
    <mc:Fallback>
      <p:transition spd="slow" advClick="0" advTm="4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573" y="98534"/>
            <a:ext cx="10283936" cy="6854284"/>
          </a:xfrm>
        </p:spPr>
      </p:pic>
    </p:spTree>
    <p:extLst>
      <p:ext uri="{BB962C8B-B14F-4D97-AF65-F5344CB8AC3E}">
        <p14:creationId xmlns:p14="http://schemas.microsoft.com/office/powerpoint/2010/main" val="2972296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91" y="-209315"/>
            <a:ext cx="10468664" cy="6977406"/>
          </a:xfrm>
        </p:spPr>
      </p:pic>
    </p:spTree>
    <p:extLst>
      <p:ext uri="{BB962C8B-B14F-4D97-AF65-F5344CB8AC3E}">
        <p14:creationId xmlns:p14="http://schemas.microsoft.com/office/powerpoint/2010/main" val="582361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55492" y="1293091"/>
            <a:ext cx="6098308" cy="1551709"/>
          </a:xfrm>
        </p:spPr>
        <p:txBody>
          <a:bodyPr>
            <a:normAutofit fontScale="90000"/>
          </a:bodyPr>
          <a:lstStyle/>
          <a:p>
            <a:pPr algn="ctr"/>
            <a:br>
              <a:rPr lang="hu-HU" sz="5300" b="1" dirty="0"/>
            </a:br>
            <a:br>
              <a:rPr lang="hu-HU" sz="5300" b="1" dirty="0"/>
            </a:br>
            <a:br>
              <a:rPr lang="hu-HU" sz="5300" b="1" dirty="0"/>
            </a:br>
            <a:br>
              <a:rPr lang="hu-HU" sz="5300" b="1" dirty="0"/>
            </a:br>
            <a:br>
              <a:rPr lang="hu-HU" sz="5300" b="1" dirty="0"/>
            </a:br>
            <a:br>
              <a:rPr lang="hu-HU" sz="5300" b="1" dirty="0"/>
            </a:br>
            <a:br>
              <a:rPr lang="hu-HU" sz="5300" b="1" dirty="0"/>
            </a:br>
            <a:br>
              <a:rPr lang="hu-HU" sz="5300" b="1" dirty="0"/>
            </a:br>
            <a:r>
              <a:rPr lang="hu-HU" sz="5300" b="1" dirty="0"/>
              <a:t>2. MŰHELYMUNKA- </a:t>
            </a:r>
            <a:r>
              <a:rPr lang="hu-HU" sz="4900" b="1" dirty="0"/>
              <a:t>2019. MÁJUS 18. HANGOLÓDJUNK </a:t>
            </a:r>
            <a:br>
              <a:rPr lang="hu-HU" sz="4900" b="1" dirty="0"/>
            </a:br>
            <a:r>
              <a:rPr lang="hu-HU" sz="4900" b="1" dirty="0"/>
              <a:t>NAGYCSALÁDOS ÉRTÉKEKRE!</a:t>
            </a:r>
            <a:br>
              <a:rPr lang="hu-HU" sz="4900" b="1" dirty="0"/>
            </a:br>
            <a:r>
              <a:rPr lang="hu-HU" sz="4900" b="1" dirty="0"/>
              <a:t>MUNKA ÉS CSALÁDI ÉRTÉKEK ÖSSZEEGYEZTETÉSE-MINDENNAPOK KÖTLTÁNCOSAI VAGYUNK</a:t>
            </a:r>
            <a:br>
              <a:rPr lang="hu-HU" sz="4900" b="1" dirty="0"/>
            </a:br>
            <a:br>
              <a:rPr lang="hu-HU" sz="4900" dirty="0"/>
            </a:br>
            <a:br>
              <a:rPr lang="hu-HU" sz="4900" dirty="0"/>
            </a:br>
            <a:endParaRPr lang="hu-HU" sz="49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85" y="487748"/>
            <a:ext cx="4117770" cy="5994014"/>
          </a:xfrm>
        </p:spPr>
      </p:pic>
    </p:spTree>
    <p:extLst>
      <p:ext uri="{BB962C8B-B14F-4D97-AF65-F5344CB8AC3E}">
        <p14:creationId xmlns:p14="http://schemas.microsoft.com/office/powerpoint/2010/main" val="10728946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08" y="580538"/>
            <a:ext cx="11534784" cy="5698025"/>
          </a:xfrm>
        </p:spPr>
      </p:pic>
    </p:spTree>
    <p:extLst>
      <p:ext uri="{BB962C8B-B14F-4D97-AF65-F5344CB8AC3E}">
        <p14:creationId xmlns:p14="http://schemas.microsoft.com/office/powerpoint/2010/main" val="3923541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55" y="171396"/>
            <a:ext cx="10902708" cy="6227240"/>
          </a:xfrm>
        </p:spPr>
      </p:pic>
    </p:spTree>
    <p:extLst>
      <p:ext uri="{BB962C8B-B14F-4D97-AF65-F5344CB8AC3E}">
        <p14:creationId xmlns:p14="http://schemas.microsoft.com/office/powerpoint/2010/main" val="1503981611"/>
      </p:ext>
    </p:extLst>
  </p:cSld>
  <p:clrMapOvr>
    <a:masterClrMapping/>
  </p:clrMapOvr>
  <p:transition spd="slow" advClick="0" advTm="4000">
    <p:randomBar dir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67" y="163044"/>
            <a:ext cx="11282733" cy="6364901"/>
          </a:xfrm>
        </p:spPr>
      </p:pic>
    </p:spTree>
    <p:extLst>
      <p:ext uri="{BB962C8B-B14F-4D97-AF65-F5344CB8AC3E}">
        <p14:creationId xmlns:p14="http://schemas.microsoft.com/office/powerpoint/2010/main" val="2746271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000">
        <p:checker/>
      </p:transition>
    </mc:Choice>
    <mc:Fallback>
      <p:transition spd="slow" advClick="0" advTm="4000">
        <p:checker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31345" y="1219200"/>
            <a:ext cx="5322454" cy="471488"/>
          </a:xfrm>
        </p:spPr>
        <p:txBody>
          <a:bodyPr>
            <a:noAutofit/>
          </a:bodyPr>
          <a:lstStyle/>
          <a:p>
            <a:pPr algn="ctr"/>
            <a:br>
              <a:rPr lang="hu-HU" b="1" dirty="0"/>
            </a:br>
            <a:br>
              <a:rPr lang="hu-HU" b="1" dirty="0"/>
            </a:br>
            <a:br>
              <a:rPr lang="hu-HU" b="1" dirty="0"/>
            </a:br>
            <a:br>
              <a:rPr lang="hu-HU" b="1" dirty="0"/>
            </a:br>
            <a:br>
              <a:rPr lang="hu-HU" b="1" dirty="0"/>
            </a:br>
            <a:br>
              <a:rPr lang="hu-HU" b="1" dirty="0"/>
            </a:br>
            <a:br>
              <a:rPr lang="hu-HU" b="1" dirty="0"/>
            </a:br>
            <a:r>
              <a:rPr lang="hu-HU" b="1" dirty="0"/>
              <a:t>9. MŰHELYMUNKA-2018. JÚNIUS 1.</a:t>
            </a:r>
            <a:br>
              <a:rPr lang="hu-HU" b="1" dirty="0"/>
            </a:br>
            <a:r>
              <a:rPr lang="hu-HU" b="1" dirty="0"/>
              <a:t>ÉRTÉKEKRE HANGOLVA- Életvezetés és családszervezés a XXI. Században</a:t>
            </a:r>
            <a:br>
              <a:rPr lang="hu-HU" b="1" dirty="0"/>
            </a:br>
            <a:r>
              <a:rPr lang="hu-HU" b="1" dirty="0"/>
              <a:t>Fiatal családok családi költségvetése</a:t>
            </a:r>
            <a:br>
              <a:rPr lang="hu-HU" b="1" dirty="0"/>
            </a:br>
            <a:endParaRPr lang="hu-HU" b="1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93" y="-277933"/>
            <a:ext cx="5273926" cy="7307817"/>
          </a:xfrm>
        </p:spPr>
      </p:pic>
    </p:spTree>
    <p:extLst>
      <p:ext uri="{BB962C8B-B14F-4D97-AF65-F5344CB8AC3E}">
        <p14:creationId xmlns:p14="http://schemas.microsoft.com/office/powerpoint/2010/main" val="3422449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flip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65" y="231336"/>
            <a:ext cx="11308670" cy="6352027"/>
          </a:xfrm>
        </p:spPr>
      </p:pic>
      <p:pic>
        <p:nvPicPr>
          <p:cNvPr id="3" name="it's gonna be ok [Equestrian Music Video]">
            <a:hlinkClick r:id="" action="ppaction://media"/>
            <a:extLst>
              <a:ext uri="{FF2B5EF4-FFF2-40B4-BE49-F238E27FC236}">
                <a16:creationId xmlns:a16="http://schemas.microsoft.com/office/drawing/2014/main" id="{72C8EAE6-CD79-4EF9-BBD0-4C3E593098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865" y="6145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48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P11400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38612" y="106839"/>
            <a:ext cx="10314479" cy="686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77323"/>
      </p:ext>
    </p:extLst>
  </p:cSld>
  <p:clrMapOvr>
    <a:masterClrMapping/>
  </p:clrMapOvr>
  <p:transition spd="slow" advClick="0" advTm="4000">
    <p:randomBar dir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88" y="365125"/>
            <a:ext cx="11023424" cy="6190077"/>
          </a:xfrm>
        </p:spPr>
      </p:pic>
    </p:spTree>
    <p:extLst>
      <p:ext uri="{BB962C8B-B14F-4D97-AF65-F5344CB8AC3E}">
        <p14:creationId xmlns:p14="http://schemas.microsoft.com/office/powerpoint/2010/main" val="23054481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4000">
        <p15:prstTrans prst="prestige"/>
      </p:transition>
    </mc:Choice>
    <mc:Fallback>
      <p:transition spd="slow" advClick="0" advTm="4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77" y="209108"/>
            <a:ext cx="10515568" cy="6475855"/>
          </a:xfrm>
        </p:spPr>
      </p:pic>
    </p:spTree>
    <p:extLst>
      <p:ext uri="{BB962C8B-B14F-4D97-AF65-F5344CB8AC3E}">
        <p14:creationId xmlns:p14="http://schemas.microsoft.com/office/powerpoint/2010/main" val="1445845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15636" y="365125"/>
            <a:ext cx="10938164" cy="1325563"/>
          </a:xfrm>
        </p:spPr>
        <p:txBody>
          <a:bodyPr>
            <a:noAutofit/>
          </a:bodyPr>
          <a:lstStyle/>
          <a:p>
            <a:pPr algn="ctr"/>
            <a:r>
              <a:rPr lang="hu-HU" sz="5400" b="1" dirty="0"/>
              <a:t>10. műhelymunka-2019. augusztus 31.</a:t>
            </a:r>
            <a:br>
              <a:rPr lang="hu-HU" sz="5400" b="1" dirty="0"/>
            </a:br>
            <a:r>
              <a:rPr lang="hu-HU" sz="5400" b="1" dirty="0"/>
              <a:t>HÁTRÁNYOSSÁG? HATÉKONYSÁG!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33309" y="1825625"/>
            <a:ext cx="5116946" cy="475066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u-HU" sz="4000" dirty="0"/>
              <a:t>Szolidáris, cselekvőképes és önfenntartó helyi közösségek létrejötte,  az önkéntes tevékenység népszerűsítése, a civil szervezetek együttműködése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55" y="1825625"/>
            <a:ext cx="6049818" cy="471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23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4000">
        <p14:prism isInverted="1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358" y="0"/>
            <a:ext cx="9435283" cy="7076463"/>
          </a:xfrm>
        </p:spPr>
      </p:pic>
    </p:spTree>
    <p:extLst>
      <p:ext uri="{BB962C8B-B14F-4D97-AF65-F5344CB8AC3E}">
        <p14:creationId xmlns:p14="http://schemas.microsoft.com/office/powerpoint/2010/main" val="11277527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4000">
        <p15:prstTrans prst="fracture"/>
      </p:transition>
    </mc:Choice>
    <mc:Fallback>
      <p:transition spd="slow" advClick="0" advTm="4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81" y="79952"/>
            <a:ext cx="5801784" cy="4351338"/>
          </a:xfrm>
        </p:spPr>
      </p:pic>
      <p:pic>
        <p:nvPicPr>
          <p:cNvPr id="6" name="Tartalom hely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365" y="2167370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72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11. MŰHELYMUNKA- 2019. 09.29.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412508" y="1825625"/>
            <a:ext cx="5941291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u-HU" sz="3600" dirty="0"/>
              <a:t>Nagycsaládos közösségi háló megerősítése, megismerni a nagycsaládos egyesületek (határon túliak) eddigi eredményeit, közös programok a családoknak, szívességcsere a családok között. A család és ifjúság társadalmi részvételének növelése</a:t>
            </a:r>
          </a:p>
          <a:p>
            <a:pPr algn="ctr"/>
            <a:endParaRPr lang="hu-HU" sz="36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8" y="1515197"/>
            <a:ext cx="5167312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688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4000">
        <p15:prstTrans prst="crush"/>
      </p:transition>
    </mc:Choice>
    <mc:Fallback>
      <p:transition spd="slow" advClick="0" advTm="4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72" y="-263742"/>
            <a:ext cx="9495656" cy="7121742"/>
          </a:xfrm>
        </p:spPr>
      </p:pic>
    </p:spTree>
    <p:extLst>
      <p:ext uri="{BB962C8B-B14F-4D97-AF65-F5344CB8AC3E}">
        <p14:creationId xmlns:p14="http://schemas.microsoft.com/office/powerpoint/2010/main" val="15772508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28819" cy="4371614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903" y="2327564"/>
            <a:ext cx="6040581" cy="453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867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4000">
        <p15:prstTrans prst="prestige"/>
      </p:transition>
    </mc:Choice>
    <mc:Fallback>
      <p:transition spd="slow" advClick="0" advTm="4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75" y="85072"/>
            <a:ext cx="5012262" cy="6683017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073" y="1027906"/>
            <a:ext cx="7001164" cy="525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565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4000">
        <p15:prstTrans prst="drape"/>
      </p:transition>
    </mc:Choice>
    <mc:Fallback>
      <p:transition spd="slow" advClick="0" advTm="4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0145" y="101601"/>
            <a:ext cx="11702473" cy="858982"/>
          </a:xfrm>
        </p:spPr>
        <p:txBody>
          <a:bodyPr>
            <a:noAutofit/>
          </a:bodyPr>
          <a:lstStyle/>
          <a:p>
            <a:pPr algn="ctr"/>
            <a:br>
              <a:rPr lang="hu-HU" b="1" dirty="0"/>
            </a:br>
            <a:br>
              <a:rPr lang="hu-HU" b="1" dirty="0"/>
            </a:br>
            <a:br>
              <a:rPr lang="hu-HU" b="1" dirty="0"/>
            </a:br>
            <a:br>
              <a:rPr lang="hu-HU" b="1" dirty="0"/>
            </a:br>
            <a:br>
              <a:rPr lang="hu-HU" b="1" dirty="0"/>
            </a:br>
            <a:br>
              <a:rPr lang="hu-HU" b="1" dirty="0"/>
            </a:br>
            <a:r>
              <a:rPr lang="hu-HU" b="1" dirty="0"/>
              <a:t>12 . MŰHELYMUNKA</a:t>
            </a:r>
            <a:br>
              <a:rPr lang="hu-HU" b="1" dirty="0"/>
            </a:br>
            <a:r>
              <a:rPr lang="hu-HU" b="1" dirty="0"/>
              <a:t>2019. 10.19.</a:t>
            </a:r>
            <a:br>
              <a:rPr lang="hu-HU" b="1" dirty="0"/>
            </a:br>
            <a:r>
              <a:rPr lang="hu-HU" b="1" dirty="0"/>
              <a:t>Nagycsaládos közösségi háló megerősítése. SAJÁTOS VAGY NEHÉZ HELYZETBEN LEVŐ CSALÁDOKAT SEGÍTŐ PROGRAMOK. Lelki erőforrások a család mindennapjaiban.</a:t>
            </a:r>
            <a:br>
              <a:rPr lang="hu-HU" b="1" dirty="0"/>
            </a:b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438399" y="1564086"/>
            <a:ext cx="8693727" cy="4351338"/>
          </a:xfrm>
        </p:spPr>
        <p:txBody>
          <a:bodyPr/>
          <a:lstStyle/>
          <a:p>
            <a:endParaRPr lang="hu-HU" dirty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3739755"/>
            <a:ext cx="4590473" cy="301727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22" y="3191275"/>
            <a:ext cx="2255196" cy="378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26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doors dir="vert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4873" y="1000108"/>
            <a:ext cx="11462327" cy="1357322"/>
          </a:xfrm>
        </p:spPr>
        <p:txBody>
          <a:bodyPr>
            <a:noAutofit/>
          </a:bodyPr>
          <a:lstStyle/>
          <a:p>
            <a:pPr algn="ctr"/>
            <a:br>
              <a:rPr lang="hu-HU" sz="4800" dirty="0"/>
            </a:br>
            <a:r>
              <a:rPr lang="hu-HU" sz="4800" b="1" dirty="0"/>
              <a:t>2.műhelymunka: 2018. március 23-24-25</a:t>
            </a:r>
            <a:r>
              <a:rPr lang="hu-HU" sz="4800" dirty="0"/>
              <a:t>.</a:t>
            </a:r>
            <a:br>
              <a:rPr lang="hu-HU" sz="4800" dirty="0"/>
            </a:br>
            <a:r>
              <a:rPr lang="hu-HU" sz="4800" b="1" dirty="0"/>
              <a:t>„Családi ÉRTÉK-KÉP, avagy KOR-</a:t>
            </a:r>
            <a:r>
              <a:rPr lang="hu-HU" sz="4800" b="1" dirty="0" err="1"/>
              <a:t>TÁRSaink</a:t>
            </a:r>
            <a:r>
              <a:rPr lang="hu-HU" sz="4800" b="1" dirty="0"/>
              <a:t> határon innen és </a:t>
            </a:r>
            <a:r>
              <a:rPr lang="hu-HU" sz="4800" b="1" dirty="0" err="1"/>
              <a:t>túl”illetve</a:t>
            </a:r>
            <a:r>
              <a:rPr lang="hu-HU" sz="4800" b="1" dirty="0"/>
              <a:t> „Sport, család, egészség”</a:t>
            </a:r>
            <a:br>
              <a:rPr lang="hu-HU" sz="4800" dirty="0"/>
            </a:br>
            <a:br>
              <a:rPr lang="hu-HU" sz="4800" dirty="0"/>
            </a:br>
            <a:endParaRPr lang="hu-HU" sz="4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hu-HU" sz="3200" dirty="0"/>
          </a:p>
          <a:p>
            <a:pPr marL="0" lvl="0" indent="0">
              <a:buNone/>
            </a:pPr>
            <a:r>
              <a:rPr lang="hu-HU" sz="3200" dirty="0"/>
              <a:t>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73" y="1924873"/>
            <a:ext cx="3761509" cy="493312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709" y="2698239"/>
            <a:ext cx="7167418" cy="415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78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doors dir="vert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72" y="631753"/>
            <a:ext cx="10268656" cy="5776119"/>
          </a:xfrm>
        </p:spPr>
      </p:pic>
    </p:spTree>
    <p:extLst>
      <p:ext uri="{BB962C8B-B14F-4D97-AF65-F5344CB8AC3E}">
        <p14:creationId xmlns:p14="http://schemas.microsoft.com/office/powerpoint/2010/main" val="893852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4000">
        <p14:vortex dir="r"/>
      </p:transition>
    </mc:Choice>
    <mc:Fallback>
      <p:transition spd="slow" advClick="0" advTm="4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62" y="-341492"/>
            <a:ext cx="5151102" cy="7793073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163" y="1766456"/>
            <a:ext cx="5766673" cy="384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38829"/>
      </p:ext>
    </p:extLst>
  </p:cSld>
  <p:clrMapOvr>
    <a:masterClrMapping/>
  </p:clrMapOvr>
  <p:transition spd="slow" advClick="0" advTm="4000">
    <p:randomBar dir="vert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81200" y="704088"/>
            <a:ext cx="8229600" cy="1439028"/>
          </a:xfrm>
        </p:spPr>
        <p:txBody>
          <a:bodyPr>
            <a:noAutofit/>
          </a:bodyPr>
          <a:lstStyle/>
          <a:p>
            <a:pPr algn="ctr"/>
            <a:r>
              <a:rPr lang="hu-HU" sz="4800" b="1" dirty="0"/>
              <a:t>5. TANULMÁNYÚT</a:t>
            </a:r>
            <a:br>
              <a:rPr lang="hu-HU" sz="4800" b="1" dirty="0"/>
            </a:br>
            <a:r>
              <a:rPr lang="hu-HU" sz="4800" b="1" dirty="0"/>
              <a:t>2019. 01. 16-20. LAKITELEK</a:t>
            </a:r>
            <a:br>
              <a:rPr lang="hu-HU" sz="4800" b="1" dirty="0"/>
            </a:br>
            <a:endParaRPr lang="hu-HU" sz="48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125" y="1958389"/>
            <a:ext cx="6286512" cy="4714884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19" y="1890037"/>
            <a:ext cx="5581981" cy="496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08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84" y="118942"/>
            <a:ext cx="9849031" cy="6566021"/>
          </a:xfrm>
        </p:spPr>
      </p:pic>
    </p:spTree>
    <p:extLst>
      <p:ext uri="{BB962C8B-B14F-4D97-AF65-F5344CB8AC3E}">
        <p14:creationId xmlns:p14="http://schemas.microsoft.com/office/powerpoint/2010/main" val="40491887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eelOff"/>
      </p:transition>
    </mc:Choice>
    <mc:Fallback>
      <p:transition spd="slow" advClick="0" advTm="4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60" y="0"/>
            <a:ext cx="10283140" cy="6855427"/>
          </a:xfrm>
        </p:spPr>
      </p:pic>
    </p:spTree>
    <p:extLst>
      <p:ext uri="{BB962C8B-B14F-4D97-AF65-F5344CB8AC3E}">
        <p14:creationId xmlns:p14="http://schemas.microsoft.com/office/powerpoint/2010/main" val="4005900729"/>
      </p:ext>
    </p:extLst>
  </p:cSld>
  <p:clrMapOvr>
    <a:masterClrMapping/>
  </p:clrMapOvr>
  <p:transition spd="slow" advClick="0" advTm="4000">
    <p:randomBar dir="vert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25" y="-360724"/>
            <a:ext cx="9624965" cy="7218724"/>
          </a:xfrm>
        </p:spPr>
      </p:pic>
    </p:spTree>
    <p:extLst>
      <p:ext uri="{BB962C8B-B14F-4D97-AF65-F5344CB8AC3E}">
        <p14:creationId xmlns:p14="http://schemas.microsoft.com/office/powerpoint/2010/main" val="23407534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4000">
        <p15:prstTrans prst="wind"/>
      </p:transition>
    </mc:Choice>
    <mc:Fallback>
      <p:transition spd="slow" advClick="0" advTm="4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11" y="212436"/>
            <a:ext cx="4871407" cy="649521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917" y="1182255"/>
            <a:ext cx="6927272" cy="519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90568"/>
      </p:ext>
    </p:extLst>
  </p:cSld>
  <p:clrMapOvr>
    <a:masterClrMapping/>
  </p:clrMapOvr>
  <p:transition spd="slow" advClick="0" advTm="4000">
    <p:comb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" y="0"/>
            <a:ext cx="6022783" cy="4517087"/>
          </a:xfrm>
        </p:spPr>
      </p:pic>
      <p:pic>
        <p:nvPicPr>
          <p:cNvPr id="5" name="Tartalom hely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375" y="2494252"/>
            <a:ext cx="6653517" cy="445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15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4000">
        <p14:switch dir="r"/>
      </p:transition>
    </mc:Choice>
    <mc:Fallback>
      <p:transition spd="slow" advClick="0" advTm="4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8" y="803564"/>
            <a:ext cx="11905604" cy="5585836"/>
          </a:xfrm>
        </p:spPr>
      </p:pic>
    </p:spTree>
    <p:extLst>
      <p:ext uri="{BB962C8B-B14F-4D97-AF65-F5344CB8AC3E}">
        <p14:creationId xmlns:p14="http://schemas.microsoft.com/office/powerpoint/2010/main" val="4054284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14:prism/>
      </p:transition>
    </mc:Choice>
    <mc:Fallback>
      <p:transition spd="slow" advClick="0" advTm="4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58273" y="1228436"/>
            <a:ext cx="10515600" cy="462252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/>
              <a:t>6. TANULMÁNYÚT - 2019 február 7-11.</a:t>
            </a:r>
            <a:br>
              <a:rPr lang="hu-HU" b="1" dirty="0"/>
            </a:br>
            <a:r>
              <a:rPr lang="hu-HU" b="1" dirty="0"/>
              <a:t>Komló-Pécs</a:t>
            </a:r>
            <a:br>
              <a:rPr lang="hu-HU" b="1" dirty="0"/>
            </a:br>
            <a:br>
              <a:rPr lang="hu-HU" b="1" dirty="0"/>
            </a:b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693891" y="1228436"/>
            <a:ext cx="3659908" cy="4948527"/>
          </a:xfrm>
        </p:spPr>
        <p:txBody>
          <a:bodyPr>
            <a:normAutofit fontScale="92500" lnSpcReduction="10000"/>
          </a:bodyPr>
          <a:lstStyle/>
          <a:p>
            <a:r>
              <a:rPr lang="hu-HU" b="1" dirty="0"/>
              <a:t>„</a:t>
            </a:r>
            <a:r>
              <a:rPr lang="hu-HU" sz="4400" b="1" dirty="0"/>
              <a:t>Randevú egy életen át”- Házasság heti rendezvények, előadások, műhely-</a:t>
            </a:r>
          </a:p>
          <a:p>
            <a:pPr marL="0" indent="0">
              <a:buNone/>
            </a:pPr>
            <a:r>
              <a:rPr lang="hu-HU" sz="4400" b="1" dirty="0"/>
              <a:t>  foglalkozások   Pécsett és környékén</a:t>
            </a:r>
            <a:endParaRPr lang="hu-HU" sz="4400" dirty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97" y="2430863"/>
            <a:ext cx="7455594" cy="207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98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669" y="0"/>
            <a:ext cx="10708239" cy="7133283"/>
          </a:xfrm>
        </p:spPr>
      </p:pic>
    </p:spTree>
    <p:extLst>
      <p:ext uri="{BB962C8B-B14F-4D97-AF65-F5344CB8AC3E}">
        <p14:creationId xmlns:p14="http://schemas.microsoft.com/office/powerpoint/2010/main" val="2156399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4000">
        <p:blinds dir="vert"/>
      </p:transition>
    </mc:Choice>
    <mc:Fallback>
      <p:transition spd="slow" advClick="0" advTm="4000">
        <p:blinds dir="vert"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436" y="-263742"/>
            <a:ext cx="9495656" cy="7121742"/>
          </a:xfrm>
        </p:spPr>
      </p:pic>
    </p:spTree>
    <p:extLst>
      <p:ext uri="{BB962C8B-B14F-4D97-AF65-F5344CB8AC3E}">
        <p14:creationId xmlns:p14="http://schemas.microsoft.com/office/powerpoint/2010/main" val="35740218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4000">
        <p159:morph option="byObject"/>
      </p:transition>
    </mc:Choice>
    <mc:Fallback>
      <p:transition spd="slow" advClick="0" advTm="4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325" y="230549"/>
            <a:ext cx="8359583" cy="6269687"/>
          </a:xfrm>
        </p:spPr>
      </p:pic>
    </p:spTree>
    <p:extLst>
      <p:ext uri="{BB962C8B-B14F-4D97-AF65-F5344CB8AC3E}">
        <p14:creationId xmlns:p14="http://schemas.microsoft.com/office/powerpoint/2010/main" val="32719616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4000">
        <p15:prstTrans prst="crush"/>
      </p:transition>
    </mc:Choice>
    <mc:Fallback>
      <p:transition spd="slow" advClick="0" advTm="4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45" y="0"/>
            <a:ext cx="8996892" cy="6747669"/>
          </a:xfrm>
        </p:spPr>
      </p:pic>
    </p:spTree>
    <p:extLst>
      <p:ext uri="{BB962C8B-B14F-4D97-AF65-F5344CB8AC3E}">
        <p14:creationId xmlns:p14="http://schemas.microsoft.com/office/powerpoint/2010/main" val="26916633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85" y="280816"/>
            <a:ext cx="11125024" cy="6247129"/>
          </a:xfrm>
        </p:spPr>
      </p:pic>
    </p:spTree>
    <p:extLst>
      <p:ext uri="{BB962C8B-B14F-4D97-AF65-F5344CB8AC3E}">
        <p14:creationId xmlns:p14="http://schemas.microsoft.com/office/powerpoint/2010/main" val="34076157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4000">
        <p15:prstTrans prst="fracture"/>
      </p:transition>
    </mc:Choice>
    <mc:Fallback>
      <p:transition spd="slow" advClick="0" advTm="4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399" y="0"/>
            <a:ext cx="9107728" cy="6830796"/>
          </a:xfrm>
        </p:spPr>
      </p:pic>
    </p:spTree>
    <p:extLst>
      <p:ext uri="{BB962C8B-B14F-4D97-AF65-F5344CB8AC3E}">
        <p14:creationId xmlns:p14="http://schemas.microsoft.com/office/powerpoint/2010/main" val="2612830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000">
        <p:checker/>
      </p:transition>
    </mc:Choice>
    <mc:Fallback>
      <p:transition spd="slow" advClick="0" advTm="4000">
        <p:checker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7. tanulmányút- Budapest- Szentendre</a:t>
            </a:r>
            <a:br>
              <a:rPr lang="hu-HU" b="1" dirty="0"/>
            </a:br>
            <a:r>
              <a:rPr lang="hu-HU" b="1" dirty="0"/>
              <a:t>2019. Szeptember 12-16.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721600" y="1825625"/>
            <a:ext cx="3632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4800" b="1" dirty="0"/>
              <a:t>Nagycsaládos esküvő és előkészületei</a:t>
            </a:r>
          </a:p>
          <a:p>
            <a:pPr marL="0" indent="0">
              <a:buNone/>
            </a:pPr>
            <a:r>
              <a:rPr lang="hu-HU" sz="4800" b="1" dirty="0"/>
              <a:t>Nagycsaládos őszi találkozó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27" y="1690688"/>
            <a:ext cx="5338618" cy="533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18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1" y="240580"/>
            <a:ext cx="10666147" cy="3915568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980" y="4082472"/>
            <a:ext cx="2923309" cy="292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555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296" y="175572"/>
            <a:ext cx="9711407" cy="6472445"/>
          </a:xfrm>
        </p:spPr>
      </p:pic>
    </p:spTree>
    <p:extLst>
      <p:ext uri="{BB962C8B-B14F-4D97-AF65-F5344CB8AC3E}">
        <p14:creationId xmlns:p14="http://schemas.microsoft.com/office/powerpoint/2010/main" val="2781545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4000">
        <p14:shred/>
      </p:transition>
    </mc:Choice>
    <mc:Fallback>
      <p:transition spd="slow" advClick="0" advTm="4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707" y="0"/>
            <a:ext cx="9264747" cy="6948560"/>
          </a:xfrm>
        </p:spPr>
      </p:pic>
    </p:spTree>
    <p:extLst>
      <p:ext uri="{BB962C8B-B14F-4D97-AF65-F5344CB8AC3E}">
        <p14:creationId xmlns:p14="http://schemas.microsoft.com/office/powerpoint/2010/main" val="266881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14:prism/>
      </p:transition>
    </mc:Choice>
    <mc:Fallback>
      <p:transition spd="slow" advClick="0" advTm="4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524" y="206122"/>
            <a:ext cx="9492003" cy="6321823"/>
          </a:xfrm>
        </p:spPr>
      </p:pic>
    </p:spTree>
    <p:extLst>
      <p:ext uri="{BB962C8B-B14F-4D97-AF65-F5344CB8AC3E}">
        <p14:creationId xmlns:p14="http://schemas.microsoft.com/office/powerpoint/2010/main" val="1796399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000">
        <p:checker/>
      </p:transition>
    </mc:Choice>
    <mc:Fallback>
      <p:transition spd="slow" advClick="0" advTm="4000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23" y="119224"/>
            <a:ext cx="9759203" cy="6501084"/>
          </a:xfrm>
        </p:spPr>
      </p:pic>
    </p:spTree>
    <p:extLst>
      <p:ext uri="{BB962C8B-B14F-4D97-AF65-F5344CB8AC3E}">
        <p14:creationId xmlns:p14="http://schemas.microsoft.com/office/powerpoint/2010/main" val="931022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081" y="0"/>
            <a:ext cx="9033838" cy="6775379"/>
          </a:xfrm>
        </p:spPr>
      </p:pic>
    </p:spTree>
    <p:extLst>
      <p:ext uri="{BB962C8B-B14F-4D97-AF65-F5344CB8AC3E}">
        <p14:creationId xmlns:p14="http://schemas.microsoft.com/office/powerpoint/2010/main" val="27753349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4000">
        <p15:prstTrans prst="crush"/>
      </p:transition>
    </mc:Choice>
    <mc:Fallback>
      <p:transition spd="slow" advClick="0" advTm="4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997527"/>
            <a:ext cx="10515600" cy="693161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/>
              <a:t>8. TANULMÁNYÚT</a:t>
            </a:r>
            <a:br>
              <a:rPr lang="hu-HU" b="1" dirty="0"/>
            </a:br>
            <a:r>
              <a:rPr lang="en-GB" b="1" dirty="0" err="1"/>
              <a:t>Solt</a:t>
            </a:r>
            <a:r>
              <a:rPr lang="en-GB" b="1" dirty="0"/>
              <a:t>, </a:t>
            </a:r>
            <a:r>
              <a:rPr lang="en-GB" b="1" dirty="0" err="1"/>
              <a:t>Paks</a:t>
            </a:r>
            <a:r>
              <a:rPr lang="en-GB" b="1" dirty="0"/>
              <a:t>, </a:t>
            </a:r>
            <a:r>
              <a:rPr lang="en-GB" b="1" dirty="0" err="1"/>
              <a:t>Makkosjánosi</a:t>
            </a:r>
            <a:br>
              <a:rPr lang="hu-HU" b="1" dirty="0"/>
            </a:br>
            <a:r>
              <a:rPr lang="en-GB" b="1" dirty="0"/>
              <a:t>2019. </a:t>
            </a:r>
            <a:r>
              <a:rPr lang="en-GB" b="1" dirty="0" err="1"/>
              <a:t>október</a:t>
            </a:r>
            <a:r>
              <a:rPr lang="en-GB" b="1" dirty="0"/>
              <a:t> 25-29.</a:t>
            </a:r>
            <a:br>
              <a:rPr lang="hu-HU" b="1" dirty="0"/>
            </a:b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352144" y="1825625"/>
            <a:ext cx="4001655" cy="4351338"/>
          </a:xfrm>
        </p:spPr>
        <p:txBody>
          <a:bodyPr>
            <a:noAutofit/>
          </a:bodyPr>
          <a:lstStyle/>
          <a:p>
            <a:r>
              <a:rPr lang="hu-HU" sz="3200" b="1" dirty="0"/>
              <a:t>Esélyegyenlőség fogyatékkal élő családoknál</a:t>
            </a:r>
          </a:p>
          <a:p>
            <a:r>
              <a:rPr lang="en-GB" sz="3200" b="1" dirty="0"/>
              <a:t>III. </a:t>
            </a:r>
            <a:r>
              <a:rPr lang="en-GB" sz="3200" b="1" dirty="0" err="1"/>
              <a:t>Kárpát-medencei</a:t>
            </a:r>
            <a:r>
              <a:rPr lang="en-GB" sz="3200" b="1" dirty="0"/>
              <a:t> </a:t>
            </a:r>
            <a:r>
              <a:rPr lang="en-GB" sz="3200" b="1" dirty="0" err="1"/>
              <a:t>Demográfiai</a:t>
            </a:r>
            <a:r>
              <a:rPr lang="en-GB" sz="3200" b="1" dirty="0"/>
              <a:t> </a:t>
            </a:r>
            <a:r>
              <a:rPr lang="en-GB" sz="3200" b="1" dirty="0" err="1"/>
              <a:t>Konferencia</a:t>
            </a:r>
            <a:endParaRPr lang="hu-HU" sz="3200" b="1" dirty="0"/>
          </a:p>
          <a:p>
            <a:r>
              <a:rPr lang="hu-HU" sz="3200" b="1" dirty="0"/>
              <a:t>Fókuszcsoportos megbeszélések a gyermekvállalással kapcsolatban</a:t>
            </a:r>
          </a:p>
        </p:txBody>
      </p:sp>
      <p:pic>
        <p:nvPicPr>
          <p:cNvPr id="4" name="Kép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55" y="1931988"/>
            <a:ext cx="3787486" cy="2861685"/>
          </a:xfrm>
          <a:prstGeom prst="rect">
            <a:avLst/>
          </a:prstGeom>
        </p:spPr>
      </p:pic>
      <p:pic>
        <p:nvPicPr>
          <p:cNvPr id="5" name="Kép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915" y="3980873"/>
            <a:ext cx="2566121" cy="2522250"/>
          </a:xfrm>
          <a:prstGeom prst="rect">
            <a:avLst/>
          </a:prstGeom>
        </p:spPr>
      </p:pic>
      <p:pic>
        <p:nvPicPr>
          <p:cNvPr id="7" name="Le famiglie del mondo">
            <a:hlinkClick r:id="" action="ppaction://media"/>
            <a:extLst>
              <a:ext uri="{FF2B5EF4-FFF2-40B4-BE49-F238E27FC236}">
                <a16:creationId xmlns:a16="http://schemas.microsoft.com/office/drawing/2014/main" id="{F028467F-502B-4F3F-A2B2-19D7DEF9D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61655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981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4000">
        <p15:prstTrans prst="origami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653" y="112784"/>
            <a:ext cx="8849110" cy="6636833"/>
          </a:xfrm>
        </p:spPr>
      </p:pic>
    </p:spTree>
    <p:extLst>
      <p:ext uri="{BB962C8B-B14F-4D97-AF65-F5344CB8AC3E}">
        <p14:creationId xmlns:p14="http://schemas.microsoft.com/office/powerpoint/2010/main" val="2963014272"/>
      </p:ext>
    </p:extLst>
  </p:cSld>
  <p:clrMapOvr>
    <a:masterClrMapping/>
  </p:clrMapOvr>
  <p:transition spd="slow" advClick="0" advTm="4000">
    <p:wip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2" y="115743"/>
            <a:ext cx="6419947" cy="481496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077" y="2814781"/>
            <a:ext cx="5390959" cy="404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79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436" y="1"/>
            <a:ext cx="9910619" cy="7010400"/>
          </a:xfrm>
        </p:spPr>
      </p:pic>
    </p:spTree>
    <p:extLst>
      <p:ext uri="{BB962C8B-B14F-4D97-AF65-F5344CB8AC3E}">
        <p14:creationId xmlns:p14="http://schemas.microsoft.com/office/powerpoint/2010/main" val="3073683237"/>
      </p:ext>
    </p:extLst>
  </p:cSld>
  <p:clrMapOvr>
    <a:masterClrMapping/>
  </p:clrMapOvr>
  <p:transition spd="slow" advClick="0" advTm="4000">
    <p:randomBar dir="vert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solidFill>
                  <a:srgbClr val="7030A0"/>
                </a:solidFill>
                <a:latin typeface="Algerian" panose="04020705040A02060702" pitchFamily="82" charset="0"/>
              </a:rPr>
              <a:t>EGYÉB PROGRAMOK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693" y="2836285"/>
            <a:ext cx="5745307" cy="4021715"/>
          </a:xfrm>
        </p:spPr>
      </p:pic>
      <p:pic>
        <p:nvPicPr>
          <p:cNvPr id="6" name="Kép 5" descr="D:\NOE 2018\EFOP\6. műhelymunka\index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0070" y="2419927"/>
            <a:ext cx="6628130" cy="23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3218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4000">
        <p14:honeycomb/>
      </p:transition>
    </mc:Choice>
    <mc:Fallback>
      <p:transition spd="slow" advClick="0" advTm="4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981777"/>
            <a:ext cx="10515600" cy="708911"/>
          </a:xfrm>
        </p:spPr>
        <p:txBody>
          <a:bodyPr>
            <a:noAutofit/>
          </a:bodyPr>
          <a:lstStyle/>
          <a:p>
            <a:pPr algn="ctr"/>
            <a:r>
              <a:rPr lang="hu-HU" sz="5400" b="1" dirty="0" err="1"/>
              <a:t>Step</a:t>
            </a:r>
            <a:r>
              <a:rPr lang="hu-HU" sz="5400" b="1" dirty="0"/>
              <a:t> </a:t>
            </a:r>
            <a:r>
              <a:rPr lang="hu-HU" sz="5400" b="1" dirty="0" err="1"/>
              <a:t>by</a:t>
            </a:r>
            <a:r>
              <a:rPr lang="hu-HU" sz="5400" b="1" dirty="0"/>
              <a:t> </a:t>
            </a:r>
            <a:r>
              <a:rPr lang="hu-HU" sz="5400" b="1" dirty="0" err="1"/>
              <a:t>step</a:t>
            </a:r>
            <a:r>
              <a:rPr lang="hu-HU" sz="5400" b="1" dirty="0"/>
              <a:t>- Projektbarangoló</a:t>
            </a:r>
            <a:br>
              <a:rPr lang="hu-HU" sz="5400" dirty="0"/>
            </a:br>
            <a:r>
              <a:rPr lang="hu-HU" sz="5400" b="1" dirty="0"/>
              <a:t>2019. június 27-30. Miskolc, Debrecen, Nyíregyháza, Emőd</a:t>
            </a:r>
            <a:br>
              <a:rPr lang="hu-HU" sz="5400" dirty="0"/>
            </a:br>
            <a:endParaRPr lang="hu-HU" sz="54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3" y="1971432"/>
            <a:ext cx="3601723" cy="4802298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118" y="2091088"/>
            <a:ext cx="6355882" cy="476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362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4000">
        <p15:prstTrans prst="pageCurlDouble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96" y="554930"/>
            <a:ext cx="10515600" cy="2060846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383" y="2733575"/>
            <a:ext cx="5499233" cy="41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27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4000">
        <p14:gallery dir="l"/>
      </p:transition>
    </mc:Choice>
    <mc:Fallback>
      <p:transition spd="slow" advClick="0" advTm="4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TAPASZTALAT INTEGRÁLÓ RENDEZVÉNYEK</a:t>
            </a:r>
            <a:br>
              <a:rPr lang="hu-HU" b="1" dirty="0"/>
            </a:b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38" y="1825625"/>
            <a:ext cx="8951323" cy="4351338"/>
          </a:xfrm>
        </p:spPr>
      </p:pic>
    </p:spTree>
    <p:extLst>
      <p:ext uri="{BB962C8B-B14F-4D97-AF65-F5344CB8AC3E}">
        <p14:creationId xmlns:p14="http://schemas.microsoft.com/office/powerpoint/2010/main" val="3502696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4000">
        <p14:vortex dir="r"/>
      </p:transition>
    </mc:Choice>
    <mc:Fallback>
      <p:transition spd="slow" advClick="0" advTm="4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3" y="467101"/>
            <a:ext cx="12031008" cy="5848407"/>
          </a:xfrm>
        </p:spPr>
      </p:pic>
    </p:spTree>
    <p:extLst>
      <p:ext uri="{BB962C8B-B14F-4D97-AF65-F5344CB8AC3E}">
        <p14:creationId xmlns:p14="http://schemas.microsoft.com/office/powerpoint/2010/main" val="37813080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4000">
        <p15:prstTrans prst="fracture"/>
      </p:transition>
    </mc:Choice>
    <mc:Fallback>
      <p:transition spd="slow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295</Words>
  <Application>Microsoft Office PowerPoint</Application>
  <PresentationFormat>Szélesvásznú</PresentationFormat>
  <Paragraphs>65</Paragraphs>
  <Slides>122</Slides>
  <Notes>0</Notes>
  <HiddenSlides>0</HiddenSlides>
  <MMClips>4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122</vt:i4>
      </vt:variant>
    </vt:vector>
  </HeadingPairs>
  <TitlesOfParts>
    <vt:vector size="128" baseType="lpstr">
      <vt:lpstr>Algerian</vt:lpstr>
      <vt:lpstr>Arial</vt:lpstr>
      <vt:lpstr>Bahnschrift SemiBold SemiConden</vt:lpstr>
      <vt:lpstr>Calibri</vt:lpstr>
      <vt:lpstr>Calibri Light</vt:lpstr>
      <vt:lpstr>Office-téma</vt:lpstr>
      <vt:lpstr>PowerPoint-bemutató</vt:lpstr>
      <vt:lpstr>PowerPoint-bemutató</vt:lpstr>
      <vt:lpstr>1. Műhelymunka-2018. február 3. –Szeretetnyelv a fiatalok körében és a  házasság értékei </vt:lpstr>
      <vt:lpstr>PowerPoint-bemutató</vt:lpstr>
      <vt:lpstr>PowerPoint-bemutató</vt:lpstr>
      <vt:lpstr>PowerPoint-bemutató</vt:lpstr>
      <vt:lpstr> 2.műhelymunka: 2018. március 23-24-25. „Családi ÉRTÉK-KÉP, avagy KOR-TÁRSaink határon innen és túl”illetve „Sport, család, egészség”  </vt:lpstr>
      <vt:lpstr>PowerPoint-bemutató</vt:lpstr>
      <vt:lpstr>PowerPoint-bemutató</vt:lpstr>
      <vt:lpstr>PowerPoint-bemutató</vt:lpstr>
      <vt:lpstr>PowerPoint-bemutató</vt:lpstr>
      <vt:lpstr>PowerPoint-bemutató</vt:lpstr>
      <vt:lpstr> </vt:lpstr>
      <vt:lpstr>PowerPoint-bemutató</vt:lpstr>
      <vt:lpstr>PowerPoint-bemutató</vt:lpstr>
      <vt:lpstr>4. Műhelymunka - 2018. 08.12. „TINI-DAL”, avagy „Carpe diem” kontra tudatos családtervezés Ciklus-show és Teen Star program  </vt:lpstr>
      <vt:lpstr>PowerPoint-bemutató</vt:lpstr>
      <vt:lpstr>PowerPoint-bemutató</vt:lpstr>
      <vt:lpstr>PowerPoint-bemutató</vt:lpstr>
      <vt:lpstr>5. műhelymunka-2018. szeptember 28-30. Nagycsaládok régen és most</vt:lpstr>
      <vt:lpstr>5. műhelymunka-2018- szeptember 28-30. Nagycsaládok régen és most</vt:lpstr>
      <vt:lpstr>PowerPoint-bemutató</vt:lpstr>
      <vt:lpstr>PowerPoint-bemutató</vt:lpstr>
      <vt:lpstr>     2019. október 27. 6. műhelymunka- Édesanya és édesapa problémás helyzetekben „Mama-variációk”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3. tanulmányút- 2019. július 11-15. IX. CSALÁDKONGRESSZUS- VESZPRÉM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4. TANULMÁNYÚT-2018. SZEPTEMBER 13-17. TATA- NAGYCSALÁDOS ŐSZI TALÁLKOZÓ</vt:lpstr>
      <vt:lpstr>PowerPoint-bemutató</vt:lpstr>
      <vt:lpstr>PowerPoint-bemutató</vt:lpstr>
      <vt:lpstr>PowerPoint-bemutató</vt:lpstr>
      <vt:lpstr>PowerPoint-bemutató</vt:lpstr>
      <vt:lpstr>        7. MŰHELYMUNKA-2019. 01.19.  „Miért nem működik a százszor megmondtam?”- Érzelmi intelligencia-Uzsalyné Dr. Pécsi Rita előadása  </vt:lpstr>
      <vt:lpstr>PowerPoint-bemutató</vt:lpstr>
      <vt:lpstr>PowerPoint-bemutató</vt:lpstr>
      <vt:lpstr>PowerPoint-bemutató</vt:lpstr>
      <vt:lpstr>        2. MŰHELYMUNKA- 2019. MÁJUS 18. HANGOLÓDJUNK  NAGYCSALÁDOS ÉRTÉKEKRE! MUNKA ÉS CSALÁDI ÉRTÉKEK ÖSSZEEGYEZTETÉSE-MINDENNAPOK KÖTLTÁNCOSAI VAGYUNK   </vt:lpstr>
      <vt:lpstr>PowerPoint-bemutató</vt:lpstr>
      <vt:lpstr>PowerPoint-bemutató</vt:lpstr>
      <vt:lpstr>PowerPoint-bemutató</vt:lpstr>
      <vt:lpstr>       9. MŰHELYMUNKA-2018. JÚNIUS 1. ÉRTÉKEKRE HANGOLVA- Életvezetés és családszervezés a XXI. Században Fiatal családok családi költségvetése </vt:lpstr>
      <vt:lpstr>PowerPoint-bemutató</vt:lpstr>
      <vt:lpstr>PowerPoint-bemutató</vt:lpstr>
      <vt:lpstr>PowerPoint-bemutató</vt:lpstr>
      <vt:lpstr>10. műhelymunka-2019. augusztus 31. HÁTRÁNYOSSÁG? HATÉKONYSÁG! </vt:lpstr>
      <vt:lpstr>PowerPoint-bemutató</vt:lpstr>
      <vt:lpstr>PowerPoint-bemutató</vt:lpstr>
      <vt:lpstr>11. MŰHELYMUNKA- 2019. 09.29.</vt:lpstr>
      <vt:lpstr>PowerPoint-bemutató</vt:lpstr>
      <vt:lpstr>PowerPoint-bemutató</vt:lpstr>
      <vt:lpstr>PowerPoint-bemutató</vt:lpstr>
      <vt:lpstr>      12 . MŰHELYMUNKA 2019. 10.19. Nagycsaládos közösségi háló megerősítése. SAJÁTOS VAGY NEHÉZ HELYZETBEN LEVŐ CSALÁDOKAT SEGÍTŐ PROGRAMOK. Lelki erőforrások a család mindennapjaiban. </vt:lpstr>
      <vt:lpstr>PowerPoint-bemutató</vt:lpstr>
      <vt:lpstr>PowerPoint-bemutató</vt:lpstr>
      <vt:lpstr>5. TANULMÁNYÚT 2019. 01. 16-20. LAKITELEK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6. TANULMÁNYÚT - 2019 február 7-11. Komló-Pécs  </vt:lpstr>
      <vt:lpstr>PowerPoint-bemutató</vt:lpstr>
      <vt:lpstr>PowerPoint-bemutató</vt:lpstr>
      <vt:lpstr>PowerPoint-bemutató</vt:lpstr>
      <vt:lpstr>PowerPoint-bemutató</vt:lpstr>
      <vt:lpstr>PowerPoint-bemutató</vt:lpstr>
      <vt:lpstr>7. tanulmányút- Budapest- Szentendre 2019. Szeptember 12-16.</vt:lpstr>
      <vt:lpstr>PowerPoint-bemutató</vt:lpstr>
      <vt:lpstr>PowerPoint-bemutató</vt:lpstr>
      <vt:lpstr>PowerPoint-bemutató</vt:lpstr>
      <vt:lpstr>PowerPoint-bemutató</vt:lpstr>
      <vt:lpstr>PowerPoint-bemutató</vt:lpstr>
      <vt:lpstr>8. TANULMÁNYÚT Solt, Paks, Makkosjánosi 2019. október 25-29. </vt:lpstr>
      <vt:lpstr>PowerPoint-bemutató</vt:lpstr>
      <vt:lpstr>PowerPoint-bemutató</vt:lpstr>
      <vt:lpstr>PowerPoint-bemutató</vt:lpstr>
      <vt:lpstr>EGYÉB PROGRAMOK</vt:lpstr>
      <vt:lpstr>Step by step- Projektbarangoló 2019. június 27-30. Miskolc, Debrecen, Nyíregyháza, Emőd </vt:lpstr>
      <vt:lpstr>PowerPoint-bemutató</vt:lpstr>
      <vt:lpstr>TAPASZTALAT INTEGRÁLÓ RENDEZVÉNYEK </vt:lpstr>
      <vt:lpstr>PowerPoint-bemutató</vt:lpstr>
      <vt:lpstr>30 ÓRÁS CSALÁDI ÉLETRE NEVELÉS KÉPZÉS TISZAVASVÁRIBAN</vt:lpstr>
      <vt:lpstr>PowerPoint-bemutató</vt:lpstr>
      <vt:lpstr>PowerPoint-bemutató</vt:lpstr>
      <vt:lpstr>PowerPoint-bemutató</vt:lpstr>
      <vt:lpstr>NEMZETKÖZI KAPCSOLATÉPÍTÉS- IFJÚSÁGI TRÉNING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Családi életre nevelés- 30 órás tréning 2019. 07.11-14.  </vt:lpstr>
      <vt:lpstr>PowerPoint-bemutató</vt:lpstr>
      <vt:lpstr>PowerPoint-bemutató</vt:lpstr>
      <vt:lpstr>KISÉRTÉKŰ ESZKÖZÖK BESZERZÉSE </vt:lpstr>
      <vt:lpstr>HONLAPFEJLESZTÉS      http://tivane.csip.hu/ és ORIGO DOKUMENTÁCIÓS RENDSZER kialakítása a honlapon</vt:lpstr>
      <vt:lpstr>PROJEKT PROSPEKTUS elékszítése </vt:lpstr>
      <vt:lpstr>Záró- kick off meeting megbeszélés</vt:lpstr>
      <vt:lpstr>FIATALSÁG= BOLONDSÁG? ZÁRÓKONFERENCIA ELŐKÉSZÍTÉSE</vt:lpstr>
      <vt:lpstr>Disszeminációs élményfilm</vt:lpstr>
      <vt:lpstr>PowerPoint-bemutató</vt:lpstr>
      <vt:lpstr>KISFILMÜNK FŐSZEREPLŐI:  A SZABÓ CSALÁD</vt:lpstr>
      <vt:lpstr>Most      lássuk a filmet!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Lévai Andrea</dc:creator>
  <cp:lastModifiedBy>Viktória Lévai</cp:lastModifiedBy>
  <cp:revision>60</cp:revision>
  <dcterms:created xsi:type="dcterms:W3CDTF">2019-12-05T08:13:58Z</dcterms:created>
  <dcterms:modified xsi:type="dcterms:W3CDTF">2019-12-06T23:10:36Z</dcterms:modified>
</cp:coreProperties>
</file>